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6" r:id="rId7"/>
    <p:sldId id="267" r:id="rId8"/>
    <p:sldId id="268" r:id="rId9"/>
    <p:sldId id="269" r:id="rId10"/>
    <p:sldId id="270" r:id="rId11"/>
    <p:sldId id="262" r:id="rId12"/>
    <p:sldId id="279" r:id="rId13"/>
    <p:sldId id="264" r:id="rId14"/>
    <p:sldId id="265" r:id="rId15"/>
    <p:sldId id="281" r:id="rId16"/>
    <p:sldId id="280" r:id="rId17"/>
    <p:sldId id="282" r:id="rId18"/>
    <p:sldId id="283" r:id="rId19"/>
    <p:sldId id="284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uri\Desktop\graficos%20bancadas%20informais%20diap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uri\Desktop\graficos%20bancadas%20informais%20diap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uri\Desktop\graficos%20bancadas%20informais%20diap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uri\Desktop\graficos%20bancadas%20informais%20diap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Câmara - Principais profissões/ocupações - 2023 a 2027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Planilha1!$B$3</c:f>
              <c:strCache>
                <c:ptCount val="1"/>
                <c:pt idx="0">
                  <c:v>nº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Planilha1!$A$4:$A$6</c:f>
              <c:strCache>
                <c:ptCount val="3"/>
                <c:pt idx="0">
                  <c:v>1º econômico – empresários, ruralistas e
comerciantes</c:v>
                </c:pt>
                <c:pt idx="1">
                  <c:v>2º profissionais liberais – advogados, economistas,
jornalistas etc.</c:v>
                </c:pt>
                <c:pt idx="2">
                  <c:v>3º Servidores públicos – incluído policiais militares</c:v>
                </c:pt>
              </c:strCache>
            </c:strRef>
          </c:cat>
          <c:val>
            <c:numRef>
              <c:f>Planilha1!$B$4:$B$6</c:f>
              <c:numCache>
                <c:formatCode>General</c:formatCode>
                <c:ptCount val="3"/>
                <c:pt idx="0">
                  <c:v>186</c:v>
                </c:pt>
                <c:pt idx="1">
                  <c:v>136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8-4FFB-9A58-8217EFBF5135}"/>
            </c:ext>
          </c:extLst>
        </c:ser>
        <c:ser>
          <c:idx val="1"/>
          <c:order val="1"/>
          <c:tx>
            <c:strRef>
              <c:f>Planilha1!$C$3</c:f>
              <c:strCache>
                <c:ptCount val="1"/>
                <c:pt idx="0">
                  <c:v>% CD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Planilha1!$A$4:$A$6</c:f>
              <c:strCache>
                <c:ptCount val="3"/>
                <c:pt idx="0">
                  <c:v>1º econômico – empresários, ruralistas e
comerciantes</c:v>
                </c:pt>
                <c:pt idx="1">
                  <c:v>2º profissionais liberais – advogados, economistas,
jornalistas etc.</c:v>
                </c:pt>
                <c:pt idx="2">
                  <c:v>3º Servidores públicos – incluído policiais militares</c:v>
                </c:pt>
              </c:strCache>
            </c:strRef>
          </c:cat>
          <c:val>
            <c:numRef>
              <c:f>Planilha1!$C$4:$C$6</c:f>
              <c:numCache>
                <c:formatCode>0.000</c:formatCode>
                <c:ptCount val="3"/>
                <c:pt idx="0">
                  <c:v>36.257309941520468</c:v>
                </c:pt>
                <c:pt idx="1">
                  <c:v>26.510721247563353</c:v>
                </c:pt>
                <c:pt idx="2">
                  <c:v>13.840155945419102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C8-4FFB-9A58-8217EFBF5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8523952"/>
        <c:axId val="1958518192"/>
      </c:barChart>
      <c:catAx>
        <c:axId val="195852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8518192"/>
        <c:crosses val="autoZero"/>
        <c:auto val="1"/>
        <c:lblAlgn val="ctr"/>
        <c:lblOffset val="100"/>
        <c:noMultiLvlLbl val="0"/>
      </c:catAx>
      <c:valAx>
        <c:axId val="195851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852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Senado - Principais profissões/ocupações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Planilha1!$B$8</c:f>
              <c:strCache>
                <c:ptCount val="1"/>
                <c:pt idx="0">
                  <c:v>nº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Planilha1!$A$9:$A$11</c:f>
              <c:strCache>
                <c:ptCount val="3"/>
                <c:pt idx="0">
                  <c:v>1º econômico – empresários, ruralistas e
comerciantes</c:v>
                </c:pt>
                <c:pt idx="1">
                  <c:v>2º profissionais liberais – advogados,
economistas, jornalistas etc.</c:v>
                </c:pt>
                <c:pt idx="2">
                  <c:v>3º Servidores públicos – incluído policiais
militares</c:v>
                </c:pt>
              </c:strCache>
            </c:strRef>
          </c:cat>
          <c:val>
            <c:numRef>
              <c:f>Planilha1!$B$9:$B$11</c:f>
              <c:numCache>
                <c:formatCode>General</c:formatCode>
                <c:ptCount val="3"/>
                <c:pt idx="0">
                  <c:v>39</c:v>
                </c:pt>
                <c:pt idx="1">
                  <c:v>26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D-4615-B7BA-B95EB4C3E83A}"/>
            </c:ext>
          </c:extLst>
        </c:ser>
        <c:ser>
          <c:idx val="1"/>
          <c:order val="1"/>
          <c:tx>
            <c:strRef>
              <c:f>Planilha1!$C$8</c:f>
              <c:strCache>
                <c:ptCount val="1"/>
                <c:pt idx="0">
                  <c:v>% SF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Planilha1!$A$9:$A$11</c:f>
              <c:strCache>
                <c:ptCount val="3"/>
                <c:pt idx="0">
                  <c:v>1º econômico – empresários, ruralistas e
comerciantes</c:v>
                </c:pt>
                <c:pt idx="1">
                  <c:v>2º profissionais liberais – advogados,
economistas, jornalistas etc.</c:v>
                </c:pt>
                <c:pt idx="2">
                  <c:v>3º Servidores públicos – incluído policiais
militares</c:v>
                </c:pt>
              </c:strCache>
            </c:strRef>
          </c:cat>
          <c:val>
            <c:numRef>
              <c:f>Planilha1!$C$9:$C$11</c:f>
              <c:numCache>
                <c:formatCode>0.000</c:formatCode>
                <c:ptCount val="3"/>
                <c:pt idx="0">
                  <c:v>48.148148148148145</c:v>
                </c:pt>
                <c:pt idx="1">
                  <c:v>32.098765432098766</c:v>
                </c:pt>
                <c:pt idx="2">
                  <c:v>6.1728395061728394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7D-4615-B7BA-B95EB4C3E8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8532112"/>
        <c:axId val="1958538832"/>
      </c:barChart>
      <c:catAx>
        <c:axId val="195853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8538832"/>
        <c:crosses val="autoZero"/>
        <c:auto val="1"/>
        <c:lblAlgn val="ctr"/>
        <c:lblOffset val="100"/>
        <c:noMultiLvlLbl val="0"/>
      </c:catAx>
      <c:valAx>
        <c:axId val="195853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853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Câmara - bancadas informais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Planilha1!$B$14</c:f>
              <c:strCache>
                <c:ptCount val="1"/>
                <c:pt idx="0">
                  <c:v>Câmara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Planilha1!$A$15:$A$17</c:f>
              <c:strCache>
                <c:ptCount val="3"/>
                <c:pt idx="0">
                  <c:v>Empresarial</c:v>
                </c:pt>
                <c:pt idx="1">
                  <c:v>Ruralistas</c:v>
                </c:pt>
                <c:pt idx="2">
                  <c:v>Total </c:v>
                </c:pt>
              </c:strCache>
            </c:strRef>
          </c:cat>
          <c:val>
            <c:numRef>
              <c:f>Planilha1!$B$15:$B$17</c:f>
              <c:numCache>
                <c:formatCode>General</c:formatCode>
                <c:ptCount val="3"/>
                <c:pt idx="0">
                  <c:v>178</c:v>
                </c:pt>
                <c:pt idx="1">
                  <c:v>57</c:v>
                </c:pt>
                <c:pt idx="2">
                  <c:v>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85-4569-844E-C396086C727E}"/>
            </c:ext>
          </c:extLst>
        </c:ser>
        <c:ser>
          <c:idx val="1"/>
          <c:order val="1"/>
          <c:tx>
            <c:strRef>
              <c:f>Planilha1!$F$14</c:f>
              <c:strCache>
                <c:ptCount val="1"/>
                <c:pt idx="0">
                  <c:v>% CD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Planilha1!$A$15:$A$17</c:f>
              <c:strCache>
                <c:ptCount val="3"/>
                <c:pt idx="0">
                  <c:v>Empresarial</c:v>
                </c:pt>
                <c:pt idx="1">
                  <c:v>Ruralistas</c:v>
                </c:pt>
                <c:pt idx="2">
                  <c:v>Total </c:v>
                </c:pt>
              </c:strCache>
            </c:strRef>
          </c:cat>
          <c:val>
            <c:numRef>
              <c:f>Planilha1!$F$15:$F$17</c:f>
              <c:numCache>
                <c:formatCode>0.00</c:formatCode>
                <c:ptCount val="3"/>
                <c:pt idx="0">
                  <c:v>34.697855750487328</c:v>
                </c:pt>
                <c:pt idx="1">
                  <c:v>11.111111111111111</c:v>
                </c:pt>
                <c:pt idx="2">
                  <c:v>45.808966861598435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85-4569-844E-C396086C7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8560912"/>
        <c:axId val="1958575312"/>
      </c:barChart>
      <c:catAx>
        <c:axId val="195856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8575312"/>
        <c:crosses val="autoZero"/>
        <c:auto val="1"/>
        <c:lblAlgn val="ctr"/>
        <c:lblOffset val="100"/>
        <c:noMultiLvlLbl val="0"/>
      </c:catAx>
      <c:valAx>
        <c:axId val="195857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856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Senado - bancadas informais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Planilha1!$C$14</c:f>
              <c:strCache>
                <c:ptCount val="1"/>
                <c:pt idx="0">
                  <c:v>Senado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Planilha1!$A$15:$A$17</c:f>
              <c:strCache>
                <c:ptCount val="3"/>
                <c:pt idx="0">
                  <c:v>Empresarial</c:v>
                </c:pt>
                <c:pt idx="1">
                  <c:v>Ruralistas</c:v>
                </c:pt>
                <c:pt idx="2">
                  <c:v>Total </c:v>
                </c:pt>
              </c:strCache>
            </c:strRef>
          </c:cat>
          <c:val>
            <c:numRef>
              <c:f>Planilha1!$C$15:$C$17</c:f>
              <c:numCache>
                <c:formatCode>General</c:formatCode>
                <c:ptCount val="3"/>
                <c:pt idx="0">
                  <c:v>32</c:v>
                </c:pt>
                <c:pt idx="1">
                  <c:v>24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18-4CD2-8962-C016F575730F}"/>
            </c:ext>
          </c:extLst>
        </c:ser>
        <c:ser>
          <c:idx val="1"/>
          <c:order val="1"/>
          <c:tx>
            <c:strRef>
              <c:f>Planilha1!$G$14</c:f>
              <c:strCache>
                <c:ptCount val="1"/>
                <c:pt idx="0">
                  <c:v>% SF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Planilha1!$A$15:$A$17</c:f>
              <c:strCache>
                <c:ptCount val="3"/>
                <c:pt idx="0">
                  <c:v>Empresarial</c:v>
                </c:pt>
                <c:pt idx="1">
                  <c:v>Ruralistas</c:v>
                </c:pt>
                <c:pt idx="2">
                  <c:v>Total </c:v>
                </c:pt>
              </c:strCache>
            </c:strRef>
          </c:cat>
          <c:val>
            <c:numRef>
              <c:f>Planilha1!$G$15:$G$17</c:f>
              <c:numCache>
                <c:formatCode>0.00</c:formatCode>
                <c:ptCount val="3"/>
                <c:pt idx="0">
                  <c:v>39.506172839506171</c:v>
                </c:pt>
                <c:pt idx="1">
                  <c:v>29.629629629629626</c:v>
                </c:pt>
                <c:pt idx="2">
                  <c:v>69.135802469135797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18-4CD2-8962-C016F5757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8572432"/>
        <c:axId val="1958567632"/>
      </c:barChart>
      <c:catAx>
        <c:axId val="195857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8567632"/>
        <c:crosses val="autoZero"/>
        <c:auto val="1"/>
        <c:lblAlgn val="ctr"/>
        <c:lblOffset val="100"/>
        <c:noMultiLvlLbl val="0"/>
      </c:catAx>
      <c:valAx>
        <c:axId val="195856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857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Congresso - bancadas informais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Planilha1!$D$14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Planilha1!$A$15:$A$17</c:f>
              <c:strCache>
                <c:ptCount val="3"/>
                <c:pt idx="0">
                  <c:v>Empresarial</c:v>
                </c:pt>
                <c:pt idx="1">
                  <c:v>Ruralistas</c:v>
                </c:pt>
                <c:pt idx="2">
                  <c:v>Total </c:v>
                </c:pt>
              </c:strCache>
            </c:strRef>
          </c:cat>
          <c:val>
            <c:numRef>
              <c:f>Planilha1!$D$15:$D$17</c:f>
              <c:numCache>
                <c:formatCode>General</c:formatCode>
                <c:ptCount val="3"/>
                <c:pt idx="0">
                  <c:v>210</c:v>
                </c:pt>
                <c:pt idx="1">
                  <c:v>81</c:v>
                </c:pt>
                <c:pt idx="2">
                  <c:v>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D3-4036-AF88-A0115F2CD64A}"/>
            </c:ext>
          </c:extLst>
        </c:ser>
        <c:ser>
          <c:idx val="1"/>
          <c:order val="1"/>
          <c:tx>
            <c:strRef>
              <c:f>Planilha1!$E$14</c:f>
              <c:strCache>
                <c:ptCount val="1"/>
                <c:pt idx="0">
                  <c:v>% CN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Planilha1!$A$15:$A$17</c:f>
              <c:strCache>
                <c:ptCount val="3"/>
                <c:pt idx="0">
                  <c:v>Empresarial</c:v>
                </c:pt>
                <c:pt idx="1">
                  <c:v>Ruralistas</c:v>
                </c:pt>
                <c:pt idx="2">
                  <c:v>Total </c:v>
                </c:pt>
              </c:strCache>
            </c:strRef>
          </c:cat>
          <c:val>
            <c:numRef>
              <c:f>Planilha1!$E$15:$E$17</c:f>
              <c:numCache>
                <c:formatCode>0.00</c:formatCode>
                <c:ptCount val="3"/>
                <c:pt idx="0">
                  <c:v>35.353535353535356</c:v>
                </c:pt>
                <c:pt idx="1">
                  <c:v>13.636363636363635</c:v>
                </c:pt>
                <c:pt idx="2">
                  <c:v>48.98989898989899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D3-4036-AF88-A0115F2CD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8571952"/>
        <c:axId val="1958568112"/>
      </c:barChart>
      <c:catAx>
        <c:axId val="195857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8568112"/>
        <c:crosses val="autoZero"/>
        <c:auto val="1"/>
        <c:lblAlgn val="ctr"/>
        <c:lblOffset val="100"/>
        <c:noMultiLvlLbl val="0"/>
      </c:catAx>
      <c:valAx>
        <c:axId val="195856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857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[graficos bancadas informais diap.xlsx]Planilha3!Tabela dinâmica19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Bancada de servidores públicos por partido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Planilha3!$B$3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Planilha3!$A$4:$A$20</c:f>
              <c:strCache>
                <c:ptCount val="17"/>
                <c:pt idx="0">
                  <c:v>PT</c:v>
                </c:pt>
                <c:pt idx="1">
                  <c:v>PL</c:v>
                </c:pt>
                <c:pt idx="2">
                  <c:v>União Brasil</c:v>
                </c:pt>
                <c:pt idx="3">
                  <c:v>PSD</c:v>
                </c:pt>
                <c:pt idx="4">
                  <c:v>Republicanos</c:v>
                </c:pt>
                <c:pt idx="5">
                  <c:v>PP</c:v>
                </c:pt>
                <c:pt idx="6">
                  <c:v>PDT</c:v>
                </c:pt>
                <c:pt idx="7">
                  <c:v>PCdoB</c:v>
                </c:pt>
                <c:pt idx="8">
                  <c:v>PSB</c:v>
                </c:pt>
                <c:pt idx="9">
                  <c:v>MDB</c:v>
                </c:pt>
                <c:pt idx="10">
                  <c:v>PSol</c:v>
                </c:pt>
                <c:pt idx="11">
                  <c:v>Avante</c:v>
                </c:pt>
                <c:pt idx="12">
                  <c:v>Patriota</c:v>
                </c:pt>
                <c:pt idx="13">
                  <c:v>PSDB</c:v>
                </c:pt>
                <c:pt idx="14">
                  <c:v>Podemos</c:v>
                </c:pt>
                <c:pt idx="15">
                  <c:v>PV</c:v>
                </c:pt>
                <c:pt idx="16">
                  <c:v>PSC</c:v>
                </c:pt>
              </c:strCache>
            </c:strRef>
          </c:cat>
          <c:val>
            <c:numRef>
              <c:f>Planilha3!$B$4:$B$20</c:f>
              <c:numCache>
                <c:formatCode>General</c:formatCode>
                <c:ptCount val="17"/>
                <c:pt idx="0">
                  <c:v>33</c:v>
                </c:pt>
                <c:pt idx="1">
                  <c:v>27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E6-4AEB-91CD-4F0B9EAA0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7807552"/>
        <c:axId val="2027806112"/>
      </c:barChart>
      <c:catAx>
        <c:axId val="202780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27806112"/>
        <c:crosses val="autoZero"/>
        <c:auto val="1"/>
        <c:lblAlgn val="ctr"/>
        <c:lblOffset val="100"/>
        <c:noMultiLvlLbl val="0"/>
      </c:catAx>
      <c:valAx>
        <c:axId val="202780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2780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16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Bancada de servidores públicos por Estado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Planilha5!$B$1</c:f>
              <c:strCache>
                <c:ptCount val="1"/>
                <c:pt idx="0">
                  <c:v>nº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Planilha5!$A$2:$A$27</c:f>
              <c:strCache>
                <c:ptCount val="26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</c:strCache>
            </c:strRef>
          </c:cat>
          <c:val>
            <c:numRef>
              <c:f>Planilha5!$B$2:$B$27</c:f>
              <c:numCache>
                <c:formatCode>General</c:formatCode>
                <c:ptCount val="2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12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9</c:v>
                </c:pt>
                <c:pt idx="11">
                  <c:v>1</c:v>
                </c:pt>
                <c:pt idx="12">
                  <c:v>3</c:v>
                </c:pt>
                <c:pt idx="13">
                  <c:v>5</c:v>
                </c:pt>
                <c:pt idx="14">
                  <c:v>2</c:v>
                </c:pt>
                <c:pt idx="15">
                  <c:v>4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3</c:v>
                </c:pt>
                <c:pt idx="20">
                  <c:v>2</c:v>
                </c:pt>
                <c:pt idx="21">
                  <c:v>3</c:v>
                </c:pt>
                <c:pt idx="22">
                  <c:v>8</c:v>
                </c:pt>
                <c:pt idx="23">
                  <c:v>1</c:v>
                </c:pt>
                <c:pt idx="24">
                  <c:v>2</c:v>
                </c:pt>
                <c:pt idx="2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7B-44CF-BA94-FC5A2F3E6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7484352"/>
        <c:axId val="2027481952"/>
      </c:barChart>
      <c:catAx>
        <c:axId val="202748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27481952"/>
        <c:crosses val="autoZero"/>
        <c:auto val="1"/>
        <c:lblAlgn val="ctr"/>
        <c:lblOffset val="100"/>
        <c:noMultiLvlLbl val="0"/>
      </c:catAx>
      <c:valAx>
        <c:axId val="202748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2748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[graficos bancadas informais diap.xlsx]Planilha7!Tabela dinâmica29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Bancada de servidores públicos por Região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Planilha7!$B$3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Planilha7!$A$4:$A$8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Planilha7!$B$4:$B$8</c:f>
              <c:numCache>
                <c:formatCode>General</c:formatCode>
                <c:ptCount val="5"/>
                <c:pt idx="0">
                  <c:v>10</c:v>
                </c:pt>
                <c:pt idx="1">
                  <c:v>31</c:v>
                </c:pt>
                <c:pt idx="2">
                  <c:v>17</c:v>
                </c:pt>
                <c:pt idx="3">
                  <c:v>43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EC-4EDC-A47C-5CC3D11BD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8515312"/>
        <c:axId val="1958531152"/>
      </c:barChart>
      <c:catAx>
        <c:axId val="195851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8531152"/>
        <c:crosses val="autoZero"/>
        <c:auto val="1"/>
        <c:lblAlgn val="ctr"/>
        <c:lblOffset val="100"/>
        <c:noMultiLvlLbl val="0"/>
      </c:catAx>
      <c:valAx>
        <c:axId val="195853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851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[graficos bancadas informais diap.xlsx]Planilha9!Tabela dinâmica34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Bancada de servidores públicos por mandatos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Planilha9!$B$3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Planilha9!$A$4:$A$12</c:f>
              <c:strCache>
                <c:ptCount val="9"/>
                <c:pt idx="0">
                  <c:v>1º</c:v>
                </c:pt>
                <c:pt idx="1">
                  <c:v>2º</c:v>
                </c:pt>
                <c:pt idx="2">
                  <c:v>3º</c:v>
                </c:pt>
                <c:pt idx="3">
                  <c:v>4º</c:v>
                </c:pt>
                <c:pt idx="4">
                  <c:v>5º</c:v>
                </c:pt>
                <c:pt idx="5">
                  <c:v>6º</c:v>
                </c:pt>
                <c:pt idx="6">
                  <c:v>7º</c:v>
                </c:pt>
                <c:pt idx="7">
                  <c:v>8º</c:v>
                </c:pt>
                <c:pt idx="8">
                  <c:v>9º</c:v>
                </c:pt>
              </c:strCache>
            </c:strRef>
          </c:cat>
          <c:val>
            <c:numRef>
              <c:f>Planilha9!$B$4:$B$12</c:f>
              <c:numCache>
                <c:formatCode>General</c:formatCode>
                <c:ptCount val="9"/>
                <c:pt idx="0">
                  <c:v>50</c:v>
                </c:pt>
                <c:pt idx="1">
                  <c:v>29</c:v>
                </c:pt>
                <c:pt idx="2">
                  <c:v>11</c:v>
                </c:pt>
                <c:pt idx="3">
                  <c:v>13</c:v>
                </c:pt>
                <c:pt idx="4">
                  <c:v>3</c:v>
                </c:pt>
                <c:pt idx="5">
                  <c:v>6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72-488F-978E-6B79724A0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7084208"/>
        <c:axId val="1957087088"/>
      </c:barChart>
      <c:catAx>
        <c:axId val="195708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7087088"/>
        <c:crosses val="autoZero"/>
        <c:auto val="1"/>
        <c:lblAlgn val="ctr"/>
        <c:lblOffset val="100"/>
        <c:noMultiLvlLbl val="0"/>
      </c:catAx>
      <c:valAx>
        <c:axId val="195708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708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0CB7D-15FF-F40D-EB86-53AA19DA2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2E899D-842D-A8D9-94F5-9966A4702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4892A3-D425-377A-C0E1-930A5444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A95B-1FB1-48C6-AA36-834429FA2ABB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28D34B-6B3A-B963-0744-BAA16363C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FA993B-800C-346F-997F-6B73A300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C74F-36BB-498A-9735-6099147A13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82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F5BF1-2A2A-2640-42B1-C351130EB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7CE9105-BF4F-A79D-FB1B-B1C6D6F8D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5BC8B0-4A17-CF49-E184-8204BC34F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A95B-1FB1-48C6-AA36-834429FA2ABB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012800-D103-0FDD-9635-5BE36F661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F345D6-D5EF-F552-1C83-28750859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C74F-36BB-498A-9735-6099147A13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229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FD923A6-B5F8-6B8F-10B9-9710193C8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46A99A3-DA46-2301-6BE8-192A5FE40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0A74FF-5FBC-808F-00E7-D3848D2C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A95B-1FB1-48C6-AA36-834429FA2ABB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9AB130-8930-A774-1C16-CCB9FF65C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3C2FF3-BDDD-9954-40B9-03D3D26F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C74F-36BB-498A-9735-6099147A13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83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041A0-DFDF-2038-37DB-A82C792F6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3A0170-145A-690F-1DC0-896B40D9D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708C6A-2927-F080-57B4-AF6EBEBCE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A95B-1FB1-48C6-AA36-834429FA2ABB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67E75A-64D9-B47A-AF7C-ABE1FAA0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FC1A9B-46BA-15E3-5BDA-813A4BB5A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C74F-36BB-498A-9735-6099147A13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75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138AB-F5CF-263F-E159-1DE6302F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7A0F67-350C-08F6-E1CA-44F75721F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191942-4B6E-06E9-3508-94B6E87DD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A95B-1FB1-48C6-AA36-834429FA2ABB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70AA68-9AAA-EA68-DA55-F050ABB98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65595B-9EDC-235F-009F-DD7D3A17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C74F-36BB-498A-9735-6099147A13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99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310C8-021E-18A6-F701-BEBE7BFF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0DE309-1753-13F4-6A5A-A600F58E5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73D49C8-964C-800E-7F09-FB787DE23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F9A5EC-79E2-4EA1-A4B7-4BB489404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A95B-1FB1-48C6-AA36-834429FA2ABB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6916B2-5217-5066-72F9-F9D0114D9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2ECCF7-51DF-91BD-CA22-AB991D6C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C74F-36BB-498A-9735-6099147A13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63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FF0B7-E8DB-E7BF-6233-EC08E99FE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EC3F47-52A9-969F-1D7F-47AAD014B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79906CF-1180-1235-EA1C-F50F656FA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21B6562-1536-9128-99DD-EBABAE734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6F0E6B9-0BE5-AA6F-1C28-8B348FD58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C19E83A-7B15-254C-BC8D-6940C7972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A95B-1FB1-48C6-AA36-834429FA2ABB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85D5EB4-7FD4-3623-3A9A-A996A135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AD1C18C-323B-D469-4FC5-219AEB942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C74F-36BB-498A-9735-6099147A13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2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65C43-4436-D822-D5F8-D1C89099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75ACCDB-7431-6A47-E426-34F1F2E70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A95B-1FB1-48C6-AA36-834429FA2ABB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DAE8E3C-097C-022E-6AAD-4A703E166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41156CB-6DE8-5229-ABD5-96B16A589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C74F-36BB-498A-9735-6099147A13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51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8EC5894-7C29-ACE8-BA32-3DCE2D6E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A95B-1FB1-48C6-AA36-834429FA2ABB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763D23E-7557-574C-4507-FE337C0C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E31032-66E1-1420-B87B-2644DCBF7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C74F-36BB-498A-9735-6099147A13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24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3EE9A-A839-E813-95D5-BF08B0A5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F5EFCF-8DC6-8518-AC60-FC5A38334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C016A16-A037-A7E0-6A7E-AD5105C47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2811A3-3E2E-791C-E700-9EEE42787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A95B-1FB1-48C6-AA36-834429FA2ABB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DB7145-F603-9D74-BDDC-FFD0CF97C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3D1E04-5C8E-DC96-7DDA-96C319FB7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C74F-36BB-498A-9735-6099147A13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96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0670A-28B9-3759-A13A-14DAE17D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4DB7BD1-BB97-9434-6C98-019D30665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E1C82F-AD7A-80A1-C6ED-24E4C0A1F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4DB5B5-0F0E-B3C7-57EB-D57B9809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A95B-1FB1-48C6-AA36-834429FA2ABB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52A88B-D5D1-B1AE-014F-7EF3B2DAF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35DEEC-BEB6-670E-51C7-8B834D097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C74F-36BB-498A-9735-6099147A13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18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77A079A-6C0A-09EC-1621-1BD3F21C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0AA17B-7838-3ADB-AE68-157E7B6EC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44EC6-4001-B6E9-A522-642A36AAB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9A95B-1FB1-48C6-AA36-834429FA2ABB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D74414-4330-7D9F-ED6A-D2B2F3593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FD668D-0034-213A-C3BC-67561D140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8C74F-36BB-498A-9735-6099147A13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92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neuriberg@diap.org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E0EAFA-8540-B84E-45B5-9EA803413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597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Congresso Nacional e a Reforma Administrativa: Perspectivas e Estratégias de atuação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D9A6A3-0464-9D0F-A387-97DABA4DD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3185"/>
            <a:ext cx="9144000" cy="2199443"/>
          </a:xfrm>
        </p:spPr>
        <p:txBody>
          <a:bodyPr>
            <a:normAutofit/>
          </a:bodyPr>
          <a:lstStyle/>
          <a:p>
            <a:endParaRPr lang="pt-BR" b="1" dirty="0"/>
          </a:p>
          <a:p>
            <a:r>
              <a:rPr lang="pt-BR" b="1" dirty="0"/>
              <a:t>Panorama sobre o andamento da Reforma no Legislativo e as estratégias possíveis para enfrentamento no Congresso Nacional</a:t>
            </a:r>
          </a:p>
        </p:txBody>
      </p:sp>
      <p:pic>
        <p:nvPicPr>
          <p:cNvPr id="4" name="Imagem 3" descr="PORTAL DA CSPB | DIAP:Renda em 2017 cresceu menos que o ...">
            <a:extLst>
              <a:ext uri="{FF2B5EF4-FFF2-40B4-BE49-F238E27FC236}">
                <a16:creationId xmlns:a16="http://schemas.microsoft.com/office/drawing/2014/main" id="{ED94F910-3101-81C8-8EDE-82BEF78EB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2" y="262154"/>
            <a:ext cx="2324506" cy="10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AAD01A2-A37E-3572-F2F9-FD8718A43E60}"/>
              </a:ext>
            </a:extLst>
          </p:cNvPr>
          <p:cNvSpPr txBox="1"/>
          <p:nvPr/>
        </p:nvSpPr>
        <p:spPr>
          <a:xfrm>
            <a:off x="1695635" y="5099298"/>
            <a:ext cx="86290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/>
              <a:t>Neuriberg Dias</a:t>
            </a:r>
          </a:p>
          <a:p>
            <a:pPr algn="ctr"/>
            <a:r>
              <a:rPr lang="pt-BR" sz="1800" dirty="0"/>
              <a:t>Diretor de Documentação do Departamento Intersindical de Assessoria Parlamentar (DIAP)</a:t>
            </a:r>
          </a:p>
          <a:p>
            <a:pPr algn="ctr"/>
            <a:r>
              <a:rPr lang="pt-BR" sz="1800" dirty="0"/>
              <a:t>08/07/2025</a:t>
            </a:r>
          </a:p>
        </p:txBody>
      </p:sp>
      <p:pic>
        <p:nvPicPr>
          <p:cNvPr id="1028" name="Picture 4" descr="Frente Parlamentar Mista do Serviço Público">
            <a:extLst>
              <a:ext uri="{FF2B5EF4-FFF2-40B4-BE49-F238E27FC236}">
                <a16:creationId xmlns:a16="http://schemas.microsoft.com/office/drawing/2014/main" id="{00E81AD1-28B5-8468-3C7B-36FEA07C9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05" y="190911"/>
            <a:ext cx="1146187" cy="114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586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25D4682-A04A-CE29-9EAD-CF1FA3F6DD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842827"/>
              </p:ext>
            </p:extLst>
          </p:nvPr>
        </p:nvGraphicFramePr>
        <p:xfrm>
          <a:off x="577049" y="452761"/>
          <a:ext cx="10919534" cy="591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6400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EF59D-1C13-1937-0C2D-7DB28F593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2. Grupo de Trabalho da Reforma Administrativa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288073-E4AC-DB75-9561-A036670C9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pt-BR" sz="3200" b="1" dirty="0"/>
              <a:t>Membros – </a:t>
            </a:r>
            <a:r>
              <a:rPr lang="pt-BR" sz="3200" dirty="0"/>
              <a:t>14 deputados, sendo coordenador o vice-líder do governo deputado Pedro Paulo (PSD-RJ);</a:t>
            </a:r>
          </a:p>
          <a:p>
            <a:r>
              <a:rPr lang="pt-BR" sz="3200" b="1" dirty="0"/>
              <a:t>Obs.: diferente de comissão especial que tem um debate mais participativo com 40 sessões.</a:t>
            </a:r>
            <a:endParaRPr lang="pt-BR" sz="3200" dirty="0"/>
          </a:p>
          <a:p>
            <a:r>
              <a:rPr lang="pt-BR" sz="3200" b="1" dirty="0"/>
              <a:t>Prazos – </a:t>
            </a:r>
            <a:r>
              <a:rPr lang="pt-BR" sz="3200" dirty="0"/>
              <a:t>dia 07/07 a apresentação do parecer preliminar; e 14/07 a versão final;</a:t>
            </a:r>
          </a:p>
          <a:p>
            <a:r>
              <a:rPr lang="pt-BR" sz="3200" b="1" dirty="0"/>
              <a:t>Propostas – </a:t>
            </a:r>
            <a:r>
              <a:rPr lang="pt-BR" sz="3200" dirty="0"/>
              <a:t>apresentou cinco eixos de propostas que serão sistematizadas em 3 tipos de proposições: PEC, PLP e PL: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4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B4F20FF-B84C-3942-1FB7-F4A83ADBE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96948"/>
              </p:ext>
            </p:extLst>
          </p:nvPr>
        </p:nvGraphicFramePr>
        <p:xfrm>
          <a:off x="621437" y="506027"/>
          <a:ext cx="10732365" cy="55153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18957">
                  <a:extLst>
                    <a:ext uri="{9D8B030D-6E8A-4147-A177-3AD203B41FA5}">
                      <a16:colId xmlns:a16="http://schemas.microsoft.com/office/drawing/2014/main" val="1565574847"/>
                    </a:ext>
                  </a:extLst>
                </a:gridCol>
                <a:gridCol w="1313349">
                  <a:extLst>
                    <a:ext uri="{9D8B030D-6E8A-4147-A177-3AD203B41FA5}">
                      <a16:colId xmlns:a16="http://schemas.microsoft.com/office/drawing/2014/main" val="3200893790"/>
                    </a:ext>
                  </a:extLst>
                </a:gridCol>
                <a:gridCol w="1982495">
                  <a:extLst>
                    <a:ext uri="{9D8B030D-6E8A-4147-A177-3AD203B41FA5}">
                      <a16:colId xmlns:a16="http://schemas.microsoft.com/office/drawing/2014/main" val="2466561724"/>
                    </a:ext>
                  </a:extLst>
                </a:gridCol>
                <a:gridCol w="2237355">
                  <a:extLst>
                    <a:ext uri="{9D8B030D-6E8A-4147-A177-3AD203B41FA5}">
                      <a16:colId xmlns:a16="http://schemas.microsoft.com/office/drawing/2014/main" val="2405260067"/>
                    </a:ext>
                  </a:extLst>
                </a:gridCol>
                <a:gridCol w="1805717">
                  <a:extLst>
                    <a:ext uri="{9D8B030D-6E8A-4147-A177-3AD203B41FA5}">
                      <a16:colId xmlns:a16="http://schemas.microsoft.com/office/drawing/2014/main" val="884468895"/>
                    </a:ext>
                  </a:extLst>
                </a:gridCol>
                <a:gridCol w="1674492">
                  <a:extLst>
                    <a:ext uri="{9D8B030D-6E8A-4147-A177-3AD203B41FA5}">
                      <a16:colId xmlns:a16="http://schemas.microsoft.com/office/drawing/2014/main" val="301067280"/>
                    </a:ext>
                  </a:extLst>
                </a:gridCol>
              </a:tblGrid>
              <a:tr h="960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000" b="1" kern="100" dirty="0">
                          <a:effectLst/>
                        </a:rPr>
                        <a:t>Eixo 1 Estratégia</a:t>
                      </a:r>
                      <a:endParaRPr lang="pt-BR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000" b="1" kern="100">
                          <a:effectLst/>
                        </a:rPr>
                        <a:t>Eixo 2 – Admissão</a:t>
                      </a:r>
                      <a:endParaRPr lang="pt-BR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000" b="1" kern="100" dirty="0">
                          <a:effectLst/>
                        </a:rPr>
                        <a:t>Eixo 3 - Desenvolvimento de Carreira</a:t>
                      </a:r>
                      <a:endParaRPr lang="pt-BR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000" b="1" kern="100" dirty="0">
                          <a:effectLst/>
                        </a:rPr>
                        <a:t>Eixo 4 - Desenvolvimento de Carreira</a:t>
                      </a:r>
                      <a:endParaRPr lang="pt-BR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000" b="1" kern="100" dirty="0">
                          <a:effectLst/>
                        </a:rPr>
                        <a:t>Eixo 5 - Governança e Implementação</a:t>
                      </a:r>
                      <a:endParaRPr lang="pt-BR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000" b="1" kern="100" dirty="0">
                          <a:effectLst/>
                        </a:rPr>
                        <a:t>Outros tópicos de interesse</a:t>
                      </a:r>
                      <a:endParaRPr lang="pt-BR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2637822"/>
                  </a:ext>
                </a:extLst>
              </a:tr>
              <a:tr h="4534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000" kern="100" dirty="0">
                          <a:effectLst/>
                        </a:rPr>
                        <a:t>Planejamento Estratégico com Foco no Cidadão; Estrutura Organizacional; Processos; gente “servidores”</a:t>
                      </a:r>
                      <a:endParaRPr lang="pt-B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000" kern="100">
                          <a:effectLst/>
                        </a:rPr>
                        <a:t>Diferentes Naturezas dos Vínculos; Processo de Seleção; Estágio probatório / Dispensas justificadas / Curso de formação</a:t>
                      </a:r>
                      <a:endParaRPr lang="pt-B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000" kern="100" dirty="0">
                          <a:effectLst/>
                        </a:rPr>
                        <a:t>Sistema de carreiras; Gestão de Desempenho e Desenvolvimento; Programa de Lideranças</a:t>
                      </a:r>
                      <a:endParaRPr lang="pt-B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000" kern="100">
                          <a:effectLst/>
                        </a:rPr>
                        <a:t>Estímulos/incentivos à inovação e Digitalização do estado; Dados, Acesso à Informação, Proteção de Dados Pessoais; Instrumentos para facilitação de contratação de MEI como o “mais Brasil”</a:t>
                      </a:r>
                      <a:endParaRPr lang="pt-B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000" kern="100">
                          <a:effectLst/>
                        </a:rPr>
                        <a:t>Implementação em Estados e Municípios; Governança da implementação; Transparência e Dados</a:t>
                      </a:r>
                      <a:endParaRPr lang="pt-BR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000" kern="100" dirty="0">
                          <a:effectLst/>
                        </a:rPr>
                        <a:t>Supersalários / Privilégios; Regras de Punição Críveis (ex. Aposentadoria compulsória magistratura); Teletrabalho</a:t>
                      </a:r>
                      <a:endParaRPr lang="pt-B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2530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71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A8C73A-258D-9135-A7D3-5E300C069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3. Cenários políticos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800E62-78C0-54D3-72F7-5A3B58D37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dirty="0"/>
              <a:t>1) Deve priorizar mudanças infraconstitucionais como projetos de lei e complementares e que possuem decisões maturadas no STF, com votação em regime de urgência;</a:t>
            </a:r>
          </a:p>
          <a:p>
            <a:pPr marL="0" indent="0">
              <a:buNone/>
            </a:pPr>
            <a:r>
              <a:rPr lang="pt-BR" sz="3200" dirty="0"/>
              <a:t>2) Mudanças por meio de emenda à constituição devem ficar para o segundo semestre, porém há um ambiente de mobilização do setor empresarial e das frentes de apoio desse segmento dentro do Congresso;</a:t>
            </a:r>
          </a:p>
          <a:p>
            <a:pPr marL="0" indent="0">
              <a:buNone/>
            </a:pPr>
            <a:r>
              <a:rPr lang="pt-BR" sz="3200" dirty="0"/>
              <a:t>3) Barreiras legais como competência e limites federativos – artigo 61 da CF, rol de iniciativas privativas do presidente da República.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6808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8E34E-2F33-C02B-DF1F-06686AA1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pt-BR" b="1" dirty="0"/>
              <a:t>4. Preocupações em relação ao GT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FDDF0D-7D8E-7A7C-2537-2BBD62749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6" y="1095882"/>
            <a:ext cx="10515600" cy="5762118"/>
          </a:xfrm>
        </p:spPr>
        <p:txBody>
          <a:bodyPr>
            <a:normAutofit fontScale="92500" lnSpcReduction="20000"/>
          </a:bodyPr>
          <a:lstStyle/>
          <a:p>
            <a:r>
              <a:rPr lang="pt-BR" sz="2000" b="1" dirty="0"/>
              <a:t>Manobras legislativas:</a:t>
            </a:r>
          </a:p>
          <a:p>
            <a:pPr marL="0" indent="0">
              <a:buNone/>
            </a:pPr>
            <a:r>
              <a:rPr lang="pt-BR" sz="2000" dirty="0"/>
              <a:t>Apensamento de PEC: caso uma nova PEC seja apensada à PEC 32/2020, deputados fora do GT não poderão apresentar emendas, comprometendo o exercício pleno do mandato.</a:t>
            </a:r>
          </a:p>
          <a:p>
            <a:r>
              <a:rPr lang="pt-BR" sz="2000" b="1" dirty="0"/>
              <a:t>Centralização: </a:t>
            </a:r>
          </a:p>
          <a:p>
            <a:pPr marL="0" indent="0">
              <a:buNone/>
            </a:pPr>
            <a:r>
              <a:rPr lang="pt-BR" sz="2000" dirty="0"/>
              <a:t>Participação concentrada: a condução está altamente centralizada na liderança de poucos parlamentares (Dep. Pedro Paulo e Pres. Hugo Mota).</a:t>
            </a:r>
          </a:p>
          <a:p>
            <a:pPr marL="0" lvl="0" indent="0">
              <a:buNone/>
            </a:pPr>
            <a:r>
              <a:rPr lang="pt-BR" sz="2000" dirty="0"/>
              <a:t>Audiências públicas limitadas: apesar de previstas, não há transparência nem abertura real para participação ampla — o processo seletivo e restritivo.</a:t>
            </a:r>
          </a:p>
          <a:p>
            <a:r>
              <a:rPr lang="pt-BR" sz="2000" b="1" dirty="0"/>
              <a:t>Calendário:</a:t>
            </a:r>
            <a:endParaRPr lang="pt-BR" sz="2000" dirty="0"/>
          </a:p>
          <a:p>
            <a:pPr marL="0" lvl="0" indent="0">
              <a:buNone/>
            </a:pPr>
            <a:r>
              <a:rPr lang="pt-BR" sz="2000" dirty="0"/>
              <a:t>Prazo exíguo: 45 dias é insuficiente para consolidar audiências, redigir anteprojetos e debater medidas tão complexas.</a:t>
            </a:r>
          </a:p>
          <a:p>
            <a:pPr marL="0" lvl="0" indent="0">
              <a:buNone/>
            </a:pPr>
            <a:r>
              <a:rPr lang="pt-BR" sz="2000" dirty="0"/>
              <a:t>Riscos de produzir soluções genéricas, com baixa viabilidade jurídica ou operacional.</a:t>
            </a:r>
          </a:p>
          <a:p>
            <a:r>
              <a:rPr lang="pt-BR" sz="2000" b="1" dirty="0"/>
              <a:t>Limites Constitucionais:</a:t>
            </a:r>
            <a:endParaRPr lang="pt-BR" sz="2000" dirty="0"/>
          </a:p>
          <a:p>
            <a:pPr marL="0" lvl="0" indent="0">
              <a:buNone/>
            </a:pPr>
            <a:r>
              <a:rPr lang="pt-BR" sz="2000" dirty="0"/>
              <a:t>Dependência de iniciativa: se as propostas envolverem criação/extinção de cargos, regime jurídico ou orçamento, dependem exclusivamente do Executivo (art. 61 da CF).</a:t>
            </a:r>
          </a:p>
          <a:p>
            <a:pPr marL="0" lvl="0" indent="0">
              <a:buNone/>
            </a:pPr>
            <a:r>
              <a:rPr lang="pt-BR" sz="2000" dirty="0"/>
              <a:t>Consequência: O GT pode elaborar propostas sem eficácia prática, caso careçam de iniciativa presidencial.</a:t>
            </a:r>
          </a:p>
          <a:p>
            <a:r>
              <a:rPr lang="pt-BR" sz="2000" b="1" dirty="0"/>
              <a:t>Evidências e lições:</a:t>
            </a:r>
          </a:p>
          <a:p>
            <a:pPr marL="0" indent="0">
              <a:buNone/>
            </a:pPr>
            <a:r>
              <a:rPr lang="pt-BR" sz="2000" dirty="0"/>
              <a:t>Ampliação de contratação temporárias (prazo determinado), dentre outras formas de contratação; ampliação da terceirização; privatização de serviços públicos; e avaliação de desempenho.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06172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126A427-36C1-5DBF-0882-71C5E1ECD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" y="23337"/>
            <a:ext cx="12184175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3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3081FD05-DE90-5A55-2FD8-9321FAB3C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09" y="23337"/>
            <a:ext cx="9545382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25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CC6F48C-8C37-12FC-2833-BFBC9642F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18" y="0"/>
            <a:ext cx="9819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03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BED7AA1-D5AC-6591-E2CA-31AA83F79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53" y="0"/>
            <a:ext cx="9618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2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84D56A9-8189-2F85-96BC-67CEF04BC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232124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95190C7-EA63-10A2-7BC1-27F413983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125" y="0"/>
            <a:ext cx="5959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F182C-6045-98A6-1260-460F7EDEB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1. Contexto atual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C3BBD8-8A89-E71A-9285-79BD45FB4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pt-BR" b="1" dirty="0"/>
              <a:t>Pacto entre mercado e Congresso</a:t>
            </a:r>
          </a:p>
          <a:p>
            <a:pPr marL="0" indent="0">
              <a:buNone/>
            </a:pPr>
            <a:r>
              <a:rPr lang="pt-BR" dirty="0"/>
              <a:t>O mercado tolera o financiamento público de campanhas, empoderamento orçamentário do Congresso, aumento na quantidade de parlamentares e até que os parlamentares aposentados acumulassem sua aposentadoria com o salário de qualquer mandato eletivo. Desde que:</a:t>
            </a:r>
          </a:p>
          <a:p>
            <a:pPr marL="0" lvl="0" indent="0">
              <a:buNone/>
            </a:pPr>
            <a:r>
              <a:rPr lang="pt-BR" dirty="0"/>
              <a:t>a) </a:t>
            </a:r>
            <a:r>
              <a:rPr lang="pt-BR" b="1" dirty="0"/>
              <a:t>Atue como barreira contra pautas sociais do Executivo</a:t>
            </a:r>
            <a:r>
              <a:rPr lang="pt-BR" dirty="0"/>
              <a:t>: Impeça a expansão de políticas redistributivas, limitando a ação do Estado em prol da redução das desigualdades; e</a:t>
            </a:r>
          </a:p>
          <a:p>
            <a:pPr marL="0" lvl="0" indent="0">
              <a:buNone/>
            </a:pPr>
            <a:r>
              <a:rPr lang="pt-BR" dirty="0"/>
              <a:t>b) </a:t>
            </a:r>
            <a:r>
              <a:rPr lang="pt-BR" b="1" dirty="0"/>
              <a:t>Defenda as pautas que beneficiem a elite empresarial: </a:t>
            </a:r>
            <a:r>
              <a:rPr lang="pt-BR" dirty="0"/>
              <a:t>derrubada do IOF, derrubada de imposto sobre grandes fortunas, manutenção da desoneração da folha, isenções fiscais bilionária, pagamento de IR para lucros e dividendos, regimes tributários especiais e metade do orçamento para pagamentos de juros da dívida.</a:t>
            </a:r>
          </a:p>
          <a:p>
            <a:pPr marL="0" lv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3190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7F5C44-AA99-08EF-3FCF-668B8412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 </a:t>
            </a:r>
            <a:br>
              <a:rPr lang="pt-BR" dirty="0"/>
            </a:br>
            <a:r>
              <a:rPr lang="pt-BR" b="1" dirty="0"/>
              <a:t>5. Ações urgentes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D06D40-BAF8-A357-2A29-E0363DF9A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464"/>
            <a:ext cx="10515600" cy="5049499"/>
          </a:xfrm>
        </p:spPr>
        <p:txBody>
          <a:bodyPr>
            <a:normAutofit fontScale="77500" lnSpcReduction="20000"/>
          </a:bodyPr>
          <a:lstStyle/>
          <a:p>
            <a:r>
              <a:rPr lang="pt-BR" sz="3600" dirty="0"/>
              <a:t>Impulsionar o trabalho das frentes parlamentares;</a:t>
            </a:r>
          </a:p>
          <a:p>
            <a:r>
              <a:rPr lang="pt-BR" sz="3600" dirty="0"/>
              <a:t>Agendar reunião com os parlamentares nas bases eleitorais;</a:t>
            </a:r>
          </a:p>
          <a:p>
            <a:r>
              <a:rPr lang="pt-BR" sz="3600" dirty="0"/>
              <a:t>Realizar nas Assembleias e Câmara de Vereadores audiências públicas;</a:t>
            </a:r>
          </a:p>
          <a:p>
            <a:r>
              <a:rPr lang="pt-BR" sz="3600" dirty="0"/>
              <a:t>Fortalecer a posição da Frente Parlamentar aos membros do GT da reforma administrativa; e</a:t>
            </a:r>
          </a:p>
          <a:p>
            <a:r>
              <a:rPr lang="pt-BR" sz="3600" dirty="0"/>
              <a:t>Preparar material de comunicação direcionado aos parlamentares e a sociedade. Por onde começar?</a:t>
            </a:r>
          </a:p>
          <a:p>
            <a:pPr lvl="1"/>
            <a:r>
              <a:rPr lang="pt-BR" sz="3200" dirty="0"/>
              <a:t>Presidentes e vice-presidentes das Casas;</a:t>
            </a:r>
          </a:p>
          <a:p>
            <a:pPr lvl="1"/>
            <a:r>
              <a:rPr lang="pt-BR" sz="3200" dirty="0"/>
              <a:t>Lideres e vice-líderes partidários;</a:t>
            </a:r>
          </a:p>
          <a:p>
            <a:pPr lvl="1"/>
            <a:r>
              <a:rPr lang="pt-BR" sz="3200" dirty="0"/>
              <a:t>Assessorias das lideranças partidárias;</a:t>
            </a:r>
          </a:p>
          <a:p>
            <a:pPr lvl="1"/>
            <a:r>
              <a:rPr lang="pt-BR" sz="3200" dirty="0"/>
              <a:t>Parlamentares e seus gabinetes;</a:t>
            </a:r>
          </a:p>
          <a:p>
            <a:pPr lvl="1"/>
            <a:r>
              <a:rPr lang="pt-BR" sz="3200" dirty="0"/>
              <a:t>Parlamentares influentes – Cabeças 2025;</a:t>
            </a:r>
          </a:p>
          <a:p>
            <a:pPr lvl="1"/>
            <a:r>
              <a:rPr lang="pt-BR" sz="3200" dirty="0"/>
              <a:t>Bancada de servidores públicos/funcionalismo:</a:t>
            </a:r>
          </a:p>
        </p:txBody>
      </p:sp>
    </p:spTree>
    <p:extLst>
      <p:ext uri="{BB962C8B-B14F-4D97-AF65-F5344CB8AC3E}">
        <p14:creationId xmlns:p14="http://schemas.microsoft.com/office/powerpoint/2010/main" val="1412158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43441-E1D0-E2D6-B336-FDD33B82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03" y="48941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/>
              <a:t>Atuação suprapartidária no Congresso – bancada dos servidores/funcionalismo público (2023 a 2027) - DIAP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A5E142-3DB8-156D-CAE3-B6BF040C3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52" y="2091954"/>
            <a:ext cx="10515600" cy="4351338"/>
          </a:xfrm>
        </p:spPr>
        <p:txBody>
          <a:bodyPr/>
          <a:lstStyle/>
          <a:p>
            <a:r>
              <a:rPr lang="pt-BR" dirty="0"/>
              <a:t>São 116 parlamentares que tem a profissão declarada principal ou secundária como servidor público em uma das três esferas;</a:t>
            </a:r>
          </a:p>
          <a:p>
            <a:r>
              <a:rPr lang="pt-BR" dirty="0"/>
              <a:t>Distribuída em grande maioria dos partidos com representação na Câmara dos Deputados e Senado Federal (ao todo 16, CD); </a:t>
            </a:r>
          </a:p>
          <a:p>
            <a:r>
              <a:rPr lang="pt-BR" dirty="0"/>
              <a:t>Idelogicamente em todas correntes: esquerda, centro e direita;</a:t>
            </a:r>
          </a:p>
          <a:p>
            <a:r>
              <a:rPr lang="pt-BR" dirty="0"/>
              <a:t>Geograficamente com representantes em 26 das 27 unidades federativas; e</a:t>
            </a:r>
          </a:p>
          <a:p>
            <a:r>
              <a:rPr lang="pt-BR" dirty="0"/>
              <a:t>Metade em primeiro mandato, porém com maioria de parlamentares experientes que conhecem a PEC 32.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4679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A12BF16-1B6B-4383-718C-C05B51DA5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91498"/>
              </p:ext>
            </p:extLst>
          </p:nvPr>
        </p:nvGraphicFramePr>
        <p:xfrm>
          <a:off x="834501" y="479394"/>
          <a:ext cx="10884023" cy="5823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550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7C4EC04-B326-F5EC-8077-C32D09AB33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246795"/>
              </p:ext>
            </p:extLst>
          </p:nvPr>
        </p:nvGraphicFramePr>
        <p:xfrm>
          <a:off x="736847" y="452761"/>
          <a:ext cx="10759736" cy="581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8349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37E68CD-D2D8-DFAC-8469-27A0CBA2B2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920882"/>
              </p:ext>
            </p:extLst>
          </p:nvPr>
        </p:nvGraphicFramePr>
        <p:xfrm>
          <a:off x="559293" y="310717"/>
          <a:ext cx="10866268" cy="6054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5686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3F30297-6F31-F901-0769-7B797BF5D4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925921"/>
              </p:ext>
            </p:extLst>
          </p:nvPr>
        </p:nvGraphicFramePr>
        <p:xfrm>
          <a:off x="807867" y="497150"/>
          <a:ext cx="10555549" cy="5743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5926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94699-6694-E43D-26D3-2A3350321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80" y="24577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6600" b="1" dirty="0"/>
              <a:t>Obrigado!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8A1FE0-A2F9-097A-EB1C-7A9688752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37499"/>
            <a:ext cx="10515600" cy="2661405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>
                <a:hlinkClick r:id="rId2"/>
              </a:rPr>
              <a:t>neuriberg@diap.org.br</a:t>
            </a:r>
            <a:r>
              <a:rPr lang="pt-BR" dirty="0"/>
              <a:t> – 61 9.8473-0298</a:t>
            </a:r>
          </a:p>
        </p:txBody>
      </p:sp>
      <p:pic>
        <p:nvPicPr>
          <p:cNvPr id="4" name="Imagem 3" descr="PORTAL DA CSPB | DIAP:Renda em 2017 cresceu menos que o ...">
            <a:extLst>
              <a:ext uri="{FF2B5EF4-FFF2-40B4-BE49-F238E27FC236}">
                <a16:creationId xmlns:a16="http://schemas.microsoft.com/office/drawing/2014/main" id="{FD8AB433-9F3B-B7CE-6874-C9573FAD7C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65" y="759189"/>
            <a:ext cx="2853695" cy="1232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252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E20D3-1E62-C501-26EF-9ED3CF11B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917"/>
            <a:ext cx="10515600" cy="1325563"/>
          </a:xfrm>
        </p:spPr>
        <p:txBody>
          <a:bodyPr/>
          <a:lstStyle/>
          <a:p>
            <a:r>
              <a:rPr lang="pt-BR" b="1" dirty="0"/>
              <a:t>1. Contexto atual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953D7F-CC2B-AEA4-6618-D83CC5CE8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649" y="1485869"/>
            <a:ext cx="10515600" cy="528221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pt-BR" sz="3600" b="1" dirty="0"/>
              <a:t>Governo x Mercado:</a:t>
            </a:r>
            <a:endParaRPr lang="pt-BR" sz="3600" dirty="0"/>
          </a:p>
          <a:p>
            <a:pPr marL="0" indent="0">
              <a:buNone/>
            </a:pPr>
            <a:r>
              <a:rPr lang="pt-BR" sz="3600" b="1" dirty="0"/>
              <a:t>Governo</a:t>
            </a:r>
            <a:br>
              <a:rPr lang="pt-BR" sz="3600" dirty="0"/>
            </a:br>
            <a:r>
              <a:rPr lang="pt-BR" sz="3600" dirty="0"/>
              <a:t>1. Redução de super salários;</a:t>
            </a:r>
            <a:br>
              <a:rPr lang="pt-BR" sz="3600" dirty="0"/>
            </a:br>
            <a:r>
              <a:rPr lang="pt-BR" sz="3600" dirty="0"/>
              <a:t>2. Tributar lucros e dividendos;</a:t>
            </a:r>
            <a:br>
              <a:rPr lang="pt-BR" sz="3600" dirty="0"/>
            </a:br>
            <a:r>
              <a:rPr lang="pt-BR" sz="3600" dirty="0"/>
              <a:t>3. Cortar incentivos fiscais para empresas;</a:t>
            </a:r>
            <a:br>
              <a:rPr lang="pt-BR" sz="3600" dirty="0"/>
            </a:br>
            <a:r>
              <a:rPr lang="pt-BR" sz="3600" dirty="0"/>
              <a:t>4. Novo regime de aposentadoria militar;</a:t>
            </a:r>
            <a:br>
              <a:rPr lang="pt-BR" sz="3600" dirty="0"/>
            </a:br>
            <a:r>
              <a:rPr lang="pt-BR" sz="3600" dirty="0"/>
              <a:t>5. Tributar super ricos.</a:t>
            </a:r>
          </a:p>
          <a:p>
            <a:pPr marL="0" indent="0">
              <a:buNone/>
            </a:pPr>
            <a:r>
              <a:rPr lang="pt-BR" sz="3600" b="1" dirty="0"/>
              <a:t>Mercado</a:t>
            </a:r>
            <a:br>
              <a:rPr lang="pt-BR" sz="3600" dirty="0"/>
            </a:br>
            <a:r>
              <a:rPr lang="pt-BR" sz="3600" dirty="0"/>
              <a:t>1. Salário mínimo sem aumento real;</a:t>
            </a:r>
            <a:br>
              <a:rPr lang="pt-BR" sz="3600" dirty="0"/>
            </a:br>
            <a:r>
              <a:rPr lang="pt-BR" sz="3600" dirty="0"/>
              <a:t>2. Desvincular reajuste de benefícios;</a:t>
            </a:r>
            <a:br>
              <a:rPr lang="pt-BR" sz="3600" dirty="0"/>
            </a:br>
            <a:r>
              <a:rPr lang="pt-BR" sz="3600" dirty="0"/>
              <a:t>3. Limitar recursos para saúde e educação;</a:t>
            </a:r>
            <a:br>
              <a:rPr lang="pt-BR" sz="3600" dirty="0"/>
            </a:br>
            <a:r>
              <a:rPr lang="pt-BR" sz="3600" dirty="0"/>
              <a:t>4. Nova reforma da previdência;</a:t>
            </a:r>
            <a:br>
              <a:rPr lang="pt-BR" sz="3600" dirty="0"/>
            </a:br>
            <a:r>
              <a:rPr lang="pt-BR" sz="3600" dirty="0"/>
              <a:t>5. Reforma administrativa.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595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79ACF-8E37-1901-9323-8ACB2103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1. Contexto atual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00BEF7-C74D-0FA9-0B3D-481C9F3C1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lnSpcReduction="10000"/>
          </a:bodyPr>
          <a:lstStyle/>
          <a:p>
            <a:pPr lvl="0"/>
            <a:r>
              <a:rPr lang="pt-BR" sz="3200" b="1" dirty="0"/>
              <a:t>Orçamento em disputa – GT da reforma administrativa entra nesse contexto: </a:t>
            </a:r>
            <a:endParaRPr lang="pt-BR" sz="3200" dirty="0"/>
          </a:p>
          <a:p>
            <a:pPr marL="0" lvl="0" indent="0">
              <a:buNone/>
            </a:pPr>
            <a:r>
              <a:rPr lang="pt-BR" sz="3200" b="1" dirty="0"/>
              <a:t>Viés – fiscal:</a:t>
            </a:r>
            <a:r>
              <a:rPr lang="pt-BR" sz="3200" dirty="0"/>
              <a:t> congelamento de salário de servidores, desvincular recursos da saúde, educação e colocá-lo ao teto do arcabouço fiscal;</a:t>
            </a:r>
          </a:p>
          <a:p>
            <a:pPr lvl="0"/>
            <a:r>
              <a:rPr lang="pt-BR" sz="3200" b="1" dirty="0"/>
              <a:t>Narrativa da reformas trabalhista e da previdência;</a:t>
            </a:r>
          </a:p>
          <a:p>
            <a:pPr marL="0" lvl="0" indent="0">
              <a:buNone/>
            </a:pPr>
            <a:r>
              <a:rPr lang="pt-BR" sz="3200" dirty="0"/>
              <a:t>GT e PEC 32: fim da estabilidade; contrato temporário, terceirização e parcerias com entre privados; limitação de vantagens, por exemplo, o fim da progressão exclusivamente por tempo de serviço;</a:t>
            </a:r>
          </a:p>
        </p:txBody>
      </p:sp>
    </p:spTree>
    <p:extLst>
      <p:ext uri="{BB962C8B-B14F-4D97-AF65-F5344CB8AC3E}">
        <p14:creationId xmlns:p14="http://schemas.microsoft.com/office/powerpoint/2010/main" val="3226045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C7134-6F98-F872-4E4F-7CA7478E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1. Contexto atual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6741B5-6B1A-EACA-0B92-5C359A42F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8239"/>
          </a:xfrm>
        </p:spPr>
        <p:txBody>
          <a:bodyPr>
            <a:normAutofit lnSpcReduction="10000"/>
          </a:bodyPr>
          <a:lstStyle/>
          <a:p>
            <a:pPr lvl="0"/>
            <a:r>
              <a:rPr lang="pt-BR" sz="3200" b="1" dirty="0"/>
              <a:t>Congresso em processo eleitoral: </a:t>
            </a:r>
            <a:r>
              <a:rPr lang="pt-BR" sz="3200" dirty="0"/>
              <a:t>super federações; emendas orçamentarias; fundão eleitoral; ampliação de parlamentares na câmara x impopularidade de decisões;</a:t>
            </a:r>
          </a:p>
          <a:p>
            <a:pPr lvl="0"/>
            <a:r>
              <a:rPr lang="pt-BR" sz="3200" b="1" dirty="0"/>
              <a:t>Governo em momento desfavorável e setores econômicos organizados dentro do Congresso; </a:t>
            </a:r>
          </a:p>
          <a:p>
            <a:pPr lvl="0"/>
            <a:r>
              <a:rPr lang="pt-BR" sz="3200" b="1" dirty="0"/>
              <a:t>Exige mobilização diante dos riscos legislativos de apensamento das propostas a PEC 32 ou PEC 66, por exemplo;</a:t>
            </a:r>
          </a:p>
          <a:p>
            <a:pPr lvl="0"/>
            <a:r>
              <a:rPr lang="pt-BR" sz="3200" b="1" dirty="0"/>
              <a:t>O perfil do atual Congresso Nacional em relação a defesa de interesses: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858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BAB9CC0-1C39-6E42-C359-3E1E448B68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081603"/>
              </p:ext>
            </p:extLst>
          </p:nvPr>
        </p:nvGraphicFramePr>
        <p:xfrm>
          <a:off x="674701" y="304498"/>
          <a:ext cx="10670961" cy="606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254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69DC4E0-FE21-D611-2659-3A1161C768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640396"/>
              </p:ext>
            </p:extLst>
          </p:nvPr>
        </p:nvGraphicFramePr>
        <p:xfrm>
          <a:off x="328473" y="204187"/>
          <a:ext cx="11372295" cy="633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087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BB2479E-D78B-BB98-E617-5D5F15FF2C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466698"/>
              </p:ext>
            </p:extLst>
          </p:nvPr>
        </p:nvGraphicFramePr>
        <p:xfrm>
          <a:off x="390617" y="363983"/>
          <a:ext cx="11230253" cy="601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6400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A7FE9EF-4683-A29C-A30A-4BCC1D713F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982635"/>
              </p:ext>
            </p:extLst>
          </p:nvPr>
        </p:nvGraphicFramePr>
        <p:xfrm>
          <a:off x="585926" y="417250"/>
          <a:ext cx="10884024" cy="5877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24607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1201</Words>
  <Application>Microsoft Office PowerPoint</Application>
  <PresentationFormat>Widescreen</PresentationFormat>
  <Paragraphs>90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do Office</vt:lpstr>
      <vt:lpstr>Congresso Nacional e a Reforma Administrativa: Perspectivas e Estratégias de atuação</vt:lpstr>
      <vt:lpstr>1. Contexto atual</vt:lpstr>
      <vt:lpstr>1. Contexto atual</vt:lpstr>
      <vt:lpstr>1. Contexto atual</vt:lpstr>
      <vt:lpstr>1. Contexto atual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2. Grupo de Trabalho da Reforma Administrativa</vt:lpstr>
      <vt:lpstr>Apresentação do PowerPoint</vt:lpstr>
      <vt:lpstr>3. Cenários políticos</vt:lpstr>
      <vt:lpstr>4. Preocupações em relação ao GT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  5. Ações urgentes </vt:lpstr>
      <vt:lpstr>Atuação suprapartidária no Congresso – bancada dos servidores/funcionalismo público (2023 a 2027) - DIAP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Neuriberg Dias</dc:creator>
  <cp:lastModifiedBy>Neuriberg Dias</cp:lastModifiedBy>
  <cp:revision>20</cp:revision>
  <dcterms:created xsi:type="dcterms:W3CDTF">2025-07-07T22:02:39Z</dcterms:created>
  <dcterms:modified xsi:type="dcterms:W3CDTF">2025-07-08T13:23:21Z</dcterms:modified>
</cp:coreProperties>
</file>