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384" r:id="rId2"/>
    <p:sldId id="382" r:id="rId3"/>
    <p:sldId id="387" r:id="rId4"/>
    <p:sldId id="390" r:id="rId5"/>
    <p:sldId id="391" r:id="rId6"/>
    <p:sldId id="392" r:id="rId7"/>
    <p:sldId id="393" r:id="rId8"/>
    <p:sldId id="385" r:id="rId9"/>
    <p:sldId id="386" r:id="rId10"/>
    <p:sldId id="394" r:id="rId11"/>
    <p:sldId id="388" r:id="rId12"/>
    <p:sldId id="397" r:id="rId13"/>
    <p:sldId id="396" r:id="rId14"/>
    <p:sldId id="395" r:id="rId15"/>
    <p:sldId id="400" r:id="rId16"/>
    <p:sldId id="399" r:id="rId17"/>
    <p:sldId id="401" r:id="rId18"/>
    <p:sldId id="402" r:id="rId19"/>
    <p:sldId id="398" r:id="rId20"/>
    <p:sldId id="389" r:id="rId21"/>
    <p:sldId id="406" r:id="rId22"/>
    <p:sldId id="408" r:id="rId23"/>
    <p:sldId id="409" r:id="rId24"/>
    <p:sldId id="410" r:id="rId25"/>
    <p:sldId id="411" r:id="rId26"/>
    <p:sldId id="413" r:id="rId27"/>
    <p:sldId id="379" r:id="rId28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3" autoAdjust="0"/>
    <p:restoredTop sz="94660"/>
  </p:normalViewPr>
  <p:slideViewPr>
    <p:cSldViewPr snapToGrid="0">
      <p:cViewPr varScale="1">
        <p:scale>
          <a:sx n="56" d="100"/>
          <a:sy n="56" d="100"/>
        </p:scale>
        <p:origin x="129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A6BD2D-DBD8-48E3-B34A-6665982E9BAB}" type="datetimeFigureOut">
              <a:rPr lang="pt-BR" smtClean="0"/>
              <a:t>29/07/2025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A482B2C-CCF8-40A5-A671-B3057E9D2B9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51770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A482B2C-CCF8-40A5-A671-B3057E9D2B94}" type="slidenum">
              <a:rPr lang="pt-BR" smtClean="0"/>
              <a:t>25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606682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6586AE-FD65-A529-5F67-C47993E730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322BD2A-7EBD-6E9E-043F-C966CD5D2F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D55B5AA-3691-A026-86BB-AF71948F53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FA48D16-C300-216D-95F8-02278CC8E9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E592109-66C2-6AF9-5BD0-458455CA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310189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0203B-2F83-5806-44D5-EF223C0BEE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5917310-4F3F-D64F-6234-25FB203B80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84FC063-A468-8E3D-9B48-FB3148760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39648A8-DBB4-3141-B3A7-D9CB863CA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44D86BE-C51D-20F9-9544-A75DDD37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52236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102DFB0-06BC-5EF7-F0DE-9EDCC94A9B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C4065101-6782-CAD1-7434-C2991CEB112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5C68042-D85E-64DD-6874-13A9B729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8F6542D-17F4-8AD6-AD9C-5025E2C67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27CCAA6-02BD-0E24-E36A-F62F5B721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72657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97D95B-7847-3110-D2E6-F344FD3B3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CDE93CE-D6AF-E455-0ADF-308919FE89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4D19AFE-47C6-003A-C5BA-878BB9AE1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8934A1A-DC47-9F62-3311-261C2CC6F9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26287E1-00EC-DD0D-3A58-99B7F5A7B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91046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00B55B9-8A04-987C-A114-8F520B2429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AA84B96-44D8-9EDE-0141-500CFF3DE1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87DD09F-C93C-5E3F-C163-1478AC84A1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547F803A-D99F-4405-F69D-DF877E3746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4AD43A9-CED5-00FB-EF4A-BFF967C07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061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9CA48C-EB66-4486-4F86-20EEF5D82D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268D2E5F-CB0C-C20A-EC23-59D6E4E362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0AB08E7-8684-B24A-31C0-5780B69421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76923F0B-B26C-6944-95B7-FD3BEAD98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42B2C38-8C98-6D8E-DAB4-F721168191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F4BCE82-C25D-F621-C9A9-67A951A2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67205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313057-24E4-6D69-5BEE-C9D939E901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DA0ED9D-EA6A-3760-0C01-254978B618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630070A-E324-9D85-59D4-6F29D690A0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91B1169D-6E42-B7C8-1AE7-D35F792A9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B2E3997-1CF1-3218-D0BB-7DE28F691E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6A2DB1FB-2437-5815-B592-9228CC7B5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3D8A1615-5CD6-B6AD-8879-50E7997AE3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A5EC63CF-8699-E100-0907-AE064A44FA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524963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2200180-0F5D-1B78-F84C-399AFA0D3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62502BDD-78C6-EB8B-21ED-1D095FEB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71336E57-8D33-9428-02BD-9206D086C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A7D1D8A9-725B-35FC-0B7C-4B1E24E24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65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C4E86EC5-4DAA-D502-C1AB-B7E28F3B9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82966CFE-EF81-0388-C197-378EC68FAE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CC897BC1-D8BF-5752-EB16-EED529C37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28560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F00CDD-90F4-738C-A686-7D42EB4909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1EC00F39-EAD2-A72C-1658-D7A44B95AD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E9ADEF0-6255-D76E-788C-022F65EE26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1BEB390-F332-734D-AE6F-C7D515E8B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52184CAA-6712-4BE3-6C9E-BCD4016DB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22893E9-9FAA-2F5B-4354-745D5DEBF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4847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65E2640-7CA7-AE83-83CC-D6F94A232B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E33018D7-26B2-471B-C2AA-B2B0C9D622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66D549BC-AADF-E473-5D43-9929057B5B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9D43BFA-A1C5-A470-D203-4F6A9100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2746E177-992D-908D-2379-C7B05BE44E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A667345-F2C1-27BD-B449-6D72900BD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73039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9EC25068-00EC-5686-B77A-AF19ED0EA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4F78B9-C103-7622-B821-83E583EB60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CDDD617-109D-B1A6-1733-3D35C1D90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D93E07-B320-4B7D-911B-470A7E8C8D01}" type="datetimeFigureOut">
              <a:rPr lang="pt-BR" smtClean="0"/>
              <a:t>28/07/2025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A87B16D-CD13-9A93-2C7F-9649C04A1F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C23225F-A8EC-136A-C030-4118F1DC67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C298FA8-82DE-4339-9C61-5AF7B11ABC24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5013928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atalogo.ipea.gov.br/sobre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CB35E978-1505-4A89-083E-86DEB68384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2C9A6E4F-CE8A-C021-DC56-E9116562B9E0}"/>
              </a:ext>
            </a:extLst>
          </p:cNvPr>
          <p:cNvSpPr txBox="1"/>
          <p:nvPr/>
        </p:nvSpPr>
        <p:spPr>
          <a:xfrm>
            <a:off x="816634" y="2508170"/>
            <a:ext cx="10558732" cy="16570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pt-BR" sz="28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ESTADO BRASILEIRO</a:t>
            </a:r>
            <a:r>
              <a:rPr lang="pt-BR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:</a:t>
            </a: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pt-BR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QUE ESTÁ SENDO PENSADO SOBRE O ESTADO BRASILEIRO E O QUE ESTÁ EM CURSO EM SUA IMPLEMENTAÇÃO</a:t>
            </a:r>
          </a:p>
        </p:txBody>
      </p:sp>
    </p:spTree>
    <p:extLst>
      <p:ext uri="{BB962C8B-B14F-4D97-AF65-F5344CB8AC3E}">
        <p14:creationId xmlns:p14="http://schemas.microsoft.com/office/powerpoint/2010/main" val="10828120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DDDA46-81C1-C8A9-BE81-65C1DEF736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5523527B-C4A4-12ED-6530-DC33747EBF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0118256E-0968-D3C1-F18D-B8A25C161667}"/>
              </a:ext>
            </a:extLst>
          </p:cNvPr>
          <p:cNvSpPr txBox="1"/>
          <p:nvPr/>
        </p:nvSpPr>
        <p:spPr>
          <a:xfrm>
            <a:off x="351692" y="213536"/>
            <a:ext cx="11183815" cy="46817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Nível </a:t>
            </a:r>
            <a:r>
              <a:rPr lang="pt-BR" b="1" kern="100" dirty="0">
                <a:solidFill>
                  <a:schemeClr val="accent1"/>
                </a:solidFill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Estadual</a:t>
            </a:r>
            <a:r>
              <a:rPr lang="pt-BR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ea typeface="Aptos" panose="020B0004020202020204" pitchFamily="34" charset="0"/>
                <a:cs typeface="Times New Roman" panose="02020603050405020304" pitchFamily="18" charset="0"/>
              </a:rPr>
              <a:t>Algumas competências dos governos estaduais: 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pt-BR" sz="1600" b="1" kern="100" dirty="0">
              <a:effectLst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24000" lvl="0" indent="-3420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Infraestrutura</a:t>
            </a:r>
            <a:r>
              <a:rPr lang="pt-BR" sz="1600" dirty="0"/>
              <a:t>: como rodovias que ligam cidades do estado;</a:t>
            </a:r>
          </a:p>
          <a:p>
            <a:pPr marL="324000" lvl="0" indent="-3420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Segurança pública</a:t>
            </a:r>
            <a:r>
              <a:rPr lang="pt-BR" sz="1600" dirty="0"/>
              <a:t>: como o comando das polícias civis e militares, bombeiros, sistema de execuções penais;</a:t>
            </a:r>
          </a:p>
          <a:p>
            <a:pPr marL="324000" lvl="0" indent="-3420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dirty="0"/>
              <a:t>M</a:t>
            </a:r>
            <a:r>
              <a:rPr lang="pt-BR" sz="1600" b="1" dirty="0"/>
              <a:t>oradias populares</a:t>
            </a:r>
            <a:r>
              <a:rPr lang="pt-BR" sz="1600" dirty="0"/>
              <a:t>;</a:t>
            </a:r>
          </a:p>
          <a:p>
            <a:pPr marL="324000" lvl="0" indent="-3420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Atendimento de saúde</a:t>
            </a:r>
            <a:r>
              <a:rPr lang="pt-BR" sz="1600" dirty="0"/>
              <a:t> para os casos mais complexos, como aqueles tratados nos hospitais;</a:t>
            </a:r>
          </a:p>
          <a:p>
            <a:pPr marL="324000" lvl="0" indent="-3420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Educação do ensino médio e da segunda parte do ensino fundamental</a:t>
            </a:r>
            <a:r>
              <a:rPr lang="pt-BR" sz="1600" dirty="0"/>
              <a:t>. Além disso, alguns estados-membros também oferecem instituições de ensino superior. </a:t>
            </a:r>
          </a:p>
          <a:p>
            <a:pPr marL="324000" lvl="0" indent="-3420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Empresas públicas</a:t>
            </a:r>
            <a:r>
              <a:rPr lang="pt-BR" sz="1600" dirty="0"/>
              <a:t>, quase sempre incluindo bancos, empresas de saneamento (água e esgoto), de energia e de transporte urbano.</a:t>
            </a:r>
          </a:p>
        </p:txBody>
      </p:sp>
    </p:spTree>
    <p:extLst>
      <p:ext uri="{BB962C8B-B14F-4D97-AF65-F5344CB8AC3E}">
        <p14:creationId xmlns:p14="http://schemas.microsoft.com/office/powerpoint/2010/main" val="26578328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C141A7-CBA3-D0B8-8BA3-6D0D8AE8DB9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AB036E1C-2264-4AB3-E240-7AD3B54CDF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F59AD87-7DB3-58CD-A901-9FBCCF302B06}"/>
              </a:ext>
            </a:extLst>
          </p:cNvPr>
          <p:cNvSpPr txBox="1"/>
          <p:nvPr/>
        </p:nvSpPr>
        <p:spPr>
          <a:xfrm>
            <a:off x="351692" y="213536"/>
            <a:ext cx="11183815" cy="63888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Nível </a:t>
            </a:r>
            <a:r>
              <a:rPr lang="pt-BR" b="1" kern="100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Municipal</a:t>
            </a:r>
            <a:r>
              <a:rPr lang="pt-BR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Algumas competências dos governos municipais: 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Planejamento urbano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Saneamento básico</a:t>
            </a:r>
            <a:r>
              <a:rPr lang="pt-BR" sz="1600" dirty="0"/>
              <a:t> (água e esgoto);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Iluminação pública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Recolhimento e tratamento de lixo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Limpeza urbana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Criação de espaços públicos, como parques e ginásios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Calçamento de ruas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Gestão do trânsito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Mobilidade urbana</a:t>
            </a:r>
            <a:r>
              <a:rPr lang="pt-BR" sz="1600" dirty="0"/>
              <a:t>, como a criação de ciclovias e faixas de ônibus;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Transporte público urbano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Educação do nível infantil à primeira parte do ensino fundamental</a:t>
            </a:r>
            <a:r>
              <a:rPr lang="pt-BR" sz="1600" dirty="0"/>
              <a:t>;</a:t>
            </a:r>
          </a:p>
          <a:p>
            <a:pPr marL="627750" lvl="0" indent="-28575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1600" b="1" dirty="0"/>
              <a:t>Atendimento básico de saúd</a:t>
            </a:r>
            <a:r>
              <a:rPr lang="pt-BR" sz="1600" dirty="0"/>
              <a:t>e.</a:t>
            </a:r>
          </a:p>
        </p:txBody>
      </p:sp>
    </p:spTree>
    <p:extLst>
      <p:ext uri="{BB962C8B-B14F-4D97-AF65-F5344CB8AC3E}">
        <p14:creationId xmlns:p14="http://schemas.microsoft.com/office/powerpoint/2010/main" val="340542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3CEA3A9-B2BD-DCBC-138B-DA051756D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AE7E4253-1C45-1985-524B-833F8B9981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666506F-849D-A380-79CE-696ED7E19051}"/>
              </a:ext>
            </a:extLst>
          </p:cNvPr>
          <p:cNvSpPr txBox="1"/>
          <p:nvPr/>
        </p:nvSpPr>
        <p:spPr>
          <a:xfrm>
            <a:off x="1024933" y="625566"/>
            <a:ext cx="7482672" cy="57944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Políticas públicas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pt-BR" sz="2000" dirty="0"/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</a:t>
            </a:r>
            <a:r>
              <a:rPr lang="pt-BR" sz="20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Grandes áreas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4">
              <a:lnSpc>
                <a:spcPct val="115000"/>
              </a:lnSpc>
            </a:pPr>
            <a:r>
              <a:rPr lang="pt-BR" sz="2000" b="1" kern="100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Administração</a:t>
            </a:r>
          </a:p>
          <a:p>
            <a:pPr lvl="4">
              <a:lnSpc>
                <a:spcPct val="115000"/>
              </a:lnSpc>
            </a:pPr>
            <a:endParaRPr lang="pt-BR" sz="2000" b="1" kern="100" dirty="0">
              <a:solidFill>
                <a:schemeClr val="accent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4">
              <a:lnSpc>
                <a:spcPct val="115000"/>
              </a:lnSpc>
            </a:pPr>
            <a:r>
              <a:rPr lang="pt-BR" sz="2000" b="1" kern="100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Defesa e segurança</a:t>
            </a:r>
          </a:p>
          <a:p>
            <a:pPr lvl="4">
              <a:lnSpc>
                <a:spcPct val="115000"/>
              </a:lnSpc>
            </a:pPr>
            <a:endParaRPr lang="pt-BR" sz="2000" b="1" kern="100" dirty="0">
              <a:solidFill>
                <a:schemeClr val="accent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4">
              <a:lnSpc>
                <a:spcPct val="115000"/>
              </a:lnSpc>
            </a:pPr>
            <a:r>
              <a:rPr lang="pt-BR" sz="2000" b="1" kern="100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Desenvolvimento econômico</a:t>
            </a:r>
          </a:p>
          <a:p>
            <a:pPr lvl="4">
              <a:lnSpc>
                <a:spcPct val="115000"/>
              </a:lnSpc>
            </a:pPr>
            <a:endParaRPr lang="pt-BR" sz="2000" b="1" kern="100" dirty="0">
              <a:solidFill>
                <a:schemeClr val="accent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4">
              <a:lnSpc>
                <a:spcPct val="115000"/>
              </a:lnSpc>
            </a:pPr>
            <a:r>
              <a:rPr lang="pt-BR" sz="2000" b="1" kern="100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Infraestrutura</a:t>
            </a:r>
          </a:p>
          <a:p>
            <a:pPr lvl="4">
              <a:lnSpc>
                <a:spcPct val="115000"/>
              </a:lnSpc>
            </a:pPr>
            <a:endParaRPr lang="pt-BR" sz="2000" b="1" kern="100" dirty="0">
              <a:solidFill>
                <a:schemeClr val="accent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4">
              <a:lnSpc>
                <a:spcPct val="115000"/>
              </a:lnSpc>
            </a:pPr>
            <a:r>
              <a:rPr lang="pt-BR" sz="2000" b="1" kern="100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Meio ambiente</a:t>
            </a:r>
          </a:p>
          <a:p>
            <a:pPr lvl="4">
              <a:lnSpc>
                <a:spcPct val="115000"/>
              </a:lnSpc>
            </a:pPr>
            <a:endParaRPr lang="pt-BR" sz="2000" b="1" kern="100" dirty="0">
              <a:solidFill>
                <a:schemeClr val="accent1"/>
              </a:solidFill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4">
              <a:lnSpc>
                <a:spcPct val="115000"/>
              </a:lnSpc>
              <a:spcAft>
                <a:spcPts val="800"/>
              </a:spcAft>
            </a:pPr>
            <a:r>
              <a:rPr lang="pt-BR" sz="2000" b="1" kern="100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</a:p>
        </p:txBody>
      </p:sp>
    </p:spTree>
    <p:extLst>
      <p:ext uri="{BB962C8B-B14F-4D97-AF65-F5344CB8AC3E}">
        <p14:creationId xmlns:p14="http://schemas.microsoft.com/office/powerpoint/2010/main" val="27648320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667359-F838-FCC8-1461-5C4A7AA67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BC33F49F-C14D-C250-56C3-B14B01FAFF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770" y="-258793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9E44EFDC-815E-167D-128E-A492485D8B0A}"/>
              </a:ext>
            </a:extLst>
          </p:cNvPr>
          <p:cNvSpPr txBox="1"/>
          <p:nvPr/>
        </p:nvSpPr>
        <p:spPr>
          <a:xfrm>
            <a:off x="582805" y="2982723"/>
            <a:ext cx="3670674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b="1" dirty="0"/>
              <a:t>POLÍTICA PÚBLICAS</a:t>
            </a:r>
          </a:p>
          <a:p>
            <a:pPr algn="ctr"/>
            <a:endParaRPr lang="pt-BR" b="1" dirty="0"/>
          </a:p>
          <a:p>
            <a:pPr algn="ctr"/>
            <a:r>
              <a:rPr lang="pt-BR" sz="1600" b="1" dirty="0"/>
              <a:t>ÁREAS TEMÁTICAS</a:t>
            </a:r>
          </a:p>
        </p:txBody>
      </p:sp>
      <p:pic>
        <p:nvPicPr>
          <p:cNvPr id="3" name="Imagem 2" descr="Tela de computador com fundo verde&#10;&#10;O conteúdo gerado por IA pode estar incorreto.">
            <a:extLst>
              <a:ext uri="{FF2B5EF4-FFF2-40B4-BE49-F238E27FC236}">
                <a16:creationId xmlns:a16="http://schemas.microsoft.com/office/drawing/2014/main" id="{6658E429-9B2D-8C63-3B3B-D9C34DC3A0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53479" y="0"/>
            <a:ext cx="5976066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965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F6B57F-EA79-6E20-5EA0-A4C671130D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3F1ED1DE-FF55-8C94-B4DD-C64327C100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D034A27D-7CC1-B6D3-FC0C-776E1DD848DE}"/>
              </a:ext>
            </a:extLst>
          </p:cNvPr>
          <p:cNvSpPr txBox="1"/>
          <p:nvPr/>
        </p:nvSpPr>
        <p:spPr>
          <a:xfrm>
            <a:off x="341644" y="222768"/>
            <a:ext cx="11354637" cy="6147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Exemplos: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Programa Federal de Prevenção e Enfrentamento do Assédio e da Discriminação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Grande área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pt-BR" sz="1600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Área temática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Administração pública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Subárea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Administração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Programa Nacional de Processo Eletrônico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Grande área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Administração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Área temática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Administração Pública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Subárea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Administração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Programa Nacional de Modernização e Apoio à Produção Agrícola - PROMAQ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Grande área -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Desenvolvimento Econômico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Área temática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-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Agropecuária e Agrária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Subárea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Agricultura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399138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FDA79E-AD21-49B3-1D84-32871DEC5C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E4681675-E37E-E4C0-3B98-44D20E78E8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E88B0E58-EC5F-1E76-1707-2C27D0EE5C45}"/>
              </a:ext>
            </a:extLst>
          </p:cNvPr>
          <p:cNvSpPr txBox="1"/>
          <p:nvPr/>
        </p:nvSpPr>
        <p:spPr>
          <a:xfrm>
            <a:off x="341644" y="222768"/>
            <a:ext cx="11354637" cy="60385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Exemplos: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t-BR" sz="1600" b="1" u="sng" dirty="0"/>
              <a:t>Programa Escola em Tempo Integral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Grande área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Social</a:t>
            </a:r>
            <a:r>
              <a:rPr lang="pt-BR" sz="1600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Área temática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Educação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Subárea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</a:t>
            </a:r>
            <a:r>
              <a:rPr lang="pt-BR" sz="1600" b="1" kern="100" dirty="0">
                <a:solidFill>
                  <a:srgbClr val="156082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Educação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spcAft>
                <a:spcPts val="800"/>
              </a:spcAft>
            </a:pPr>
            <a:r>
              <a:rPr lang="pt-BR" sz="1600" b="1" u="sng" dirty="0"/>
              <a:t>Programa Nacional de Expansão e Qualificação da Atenção Ambulatorial Especializada, no âmbito do Sistema Único de Saúde (SUS)</a:t>
            </a:r>
          </a:p>
          <a:p>
            <a:pPr>
              <a:spcAft>
                <a:spcPts val="800"/>
              </a:spcAft>
            </a:pPr>
            <a:r>
              <a:rPr lang="pt-BR" sz="1600" b="1" dirty="0"/>
              <a:t>Grande área – </a:t>
            </a:r>
            <a:r>
              <a:rPr lang="pt-BR" sz="1600" b="1" dirty="0">
                <a:solidFill>
                  <a:schemeClr val="accent1"/>
                </a:solidFill>
              </a:rPr>
              <a:t>Social</a:t>
            </a:r>
          </a:p>
          <a:p>
            <a:pPr>
              <a:spcAft>
                <a:spcPts val="800"/>
              </a:spcAft>
            </a:pPr>
            <a:r>
              <a:rPr lang="pt-BR" sz="1600" b="1" dirty="0"/>
              <a:t>Área temática</a:t>
            </a:r>
            <a:r>
              <a:rPr lang="pt-BR" sz="1600" dirty="0"/>
              <a:t> – </a:t>
            </a:r>
            <a:r>
              <a:rPr lang="pt-BR" sz="1600" b="1" dirty="0">
                <a:solidFill>
                  <a:schemeClr val="accent1"/>
                </a:solidFill>
              </a:rPr>
              <a:t>Saúde</a:t>
            </a:r>
          </a:p>
          <a:p>
            <a:pPr>
              <a:spcAft>
                <a:spcPts val="800"/>
              </a:spcAft>
            </a:pPr>
            <a:r>
              <a:rPr lang="pt-BR" sz="1600" b="1" dirty="0"/>
              <a:t>Subárea</a:t>
            </a:r>
            <a:r>
              <a:rPr lang="pt-BR" sz="1600" dirty="0"/>
              <a:t> – </a:t>
            </a:r>
            <a:r>
              <a:rPr lang="pt-BR" sz="1600" b="1" dirty="0">
                <a:solidFill>
                  <a:schemeClr val="accent1"/>
                </a:solidFill>
              </a:rPr>
              <a:t>Saúde</a:t>
            </a:r>
            <a:endParaRPr lang="pt-BR" sz="1600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pt-BR" sz="1600" dirty="0"/>
              <a:t> </a:t>
            </a:r>
          </a:p>
          <a:p>
            <a:pPr>
              <a:spcAft>
                <a:spcPts val="800"/>
              </a:spcAft>
            </a:pPr>
            <a:r>
              <a:rPr lang="pt-BR" sz="1600" b="1" u="sng" dirty="0"/>
              <a:t>Política Nacional de Estímulo ao Empreendedorismo do Jovem do Campo (PNEEJC)</a:t>
            </a:r>
            <a:endParaRPr lang="pt-BR" sz="1600" dirty="0"/>
          </a:p>
          <a:p>
            <a:pPr>
              <a:spcAft>
                <a:spcPts val="800"/>
              </a:spcAft>
            </a:pPr>
            <a:r>
              <a:rPr lang="pt-BR" sz="1600" b="1" dirty="0"/>
              <a:t>Grande área – </a:t>
            </a:r>
            <a:r>
              <a:rPr lang="pt-BR" sz="1600" b="1" dirty="0">
                <a:solidFill>
                  <a:schemeClr val="accent1"/>
                </a:solidFill>
              </a:rPr>
              <a:t>Social</a:t>
            </a:r>
            <a:endParaRPr lang="pt-BR" sz="1600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pt-BR" sz="1600" b="1" dirty="0"/>
              <a:t>Área temática</a:t>
            </a:r>
            <a:r>
              <a:rPr lang="pt-BR" sz="1600" dirty="0"/>
              <a:t> – </a:t>
            </a:r>
            <a:r>
              <a:rPr lang="pt-BR" sz="1600" b="1" dirty="0">
                <a:solidFill>
                  <a:schemeClr val="accent1"/>
                </a:solidFill>
              </a:rPr>
              <a:t>Trabalho e Emprego</a:t>
            </a:r>
            <a:endParaRPr lang="pt-BR" sz="1600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pt-BR" sz="1600" b="1" dirty="0"/>
              <a:t>Subárea</a:t>
            </a:r>
            <a:r>
              <a:rPr lang="pt-BR" sz="1600" dirty="0"/>
              <a:t> – </a:t>
            </a:r>
            <a:r>
              <a:rPr lang="pt-BR" sz="1600" b="1" dirty="0">
                <a:solidFill>
                  <a:schemeClr val="accent1"/>
                </a:solidFill>
              </a:rPr>
              <a:t>Trabalho e Emprego</a:t>
            </a:r>
            <a:endParaRPr lang="pt-BR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51660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D00E365-37F0-2720-E4FE-2A35BE3858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BA287C1F-C7F7-8047-AB48-81D6C91F27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54C348C-56BC-D849-2878-6446EFC819B4}"/>
              </a:ext>
            </a:extLst>
          </p:cNvPr>
          <p:cNvSpPr txBox="1"/>
          <p:nvPr/>
        </p:nvSpPr>
        <p:spPr>
          <a:xfrm>
            <a:off x="341644" y="222768"/>
            <a:ext cx="11354637" cy="5644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Exemplos: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u="none" strike="noStrike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800"/>
              </a:spcAft>
            </a:pPr>
            <a:r>
              <a:rPr lang="pt-BR" sz="1600" b="1" u="sng" dirty="0"/>
              <a:t>Política Nacional de Desenvolvimento das Microempresas e das Empresas de Pequeno Porte - Política Nacional das </a:t>
            </a:r>
            <a:r>
              <a:rPr lang="pt-BR" sz="1600" b="1" u="sng" dirty="0" err="1"/>
              <a:t>MPEs</a:t>
            </a:r>
            <a:endParaRPr lang="pt-BR" sz="1600" dirty="0"/>
          </a:p>
          <a:p>
            <a:pPr>
              <a:spcAft>
                <a:spcPts val="800"/>
              </a:spcAft>
            </a:pPr>
            <a:r>
              <a:rPr lang="pt-BR" sz="1600" b="1" dirty="0"/>
              <a:t>Grande área - </a:t>
            </a:r>
            <a:r>
              <a:rPr lang="pt-BR" sz="1600" b="1" dirty="0">
                <a:solidFill>
                  <a:schemeClr val="accent1"/>
                </a:solidFill>
              </a:rPr>
              <a:t>Desenvolvimento Econômico</a:t>
            </a:r>
            <a:endParaRPr lang="pt-BR" sz="1600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pt-BR" sz="1600" b="1" dirty="0"/>
              <a:t>Área temática</a:t>
            </a:r>
            <a:r>
              <a:rPr lang="pt-BR" sz="1600" dirty="0"/>
              <a:t> – </a:t>
            </a:r>
            <a:r>
              <a:rPr lang="pt-BR" sz="1600" b="1" dirty="0">
                <a:solidFill>
                  <a:schemeClr val="accent1"/>
                </a:solidFill>
              </a:rPr>
              <a:t>Política Econômica</a:t>
            </a:r>
            <a:endParaRPr lang="pt-BR" sz="1600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pt-BR" sz="1600" b="1" dirty="0"/>
              <a:t>Subárea - </a:t>
            </a:r>
            <a:r>
              <a:rPr lang="pt-BR" sz="1600" b="1" dirty="0">
                <a:solidFill>
                  <a:schemeClr val="accent1"/>
                </a:solidFill>
              </a:rPr>
              <a:t>Encargos Especiais</a:t>
            </a:r>
            <a:endParaRPr lang="pt-BR" sz="1600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pt-BR" sz="1600" b="1" dirty="0"/>
              <a:t> </a:t>
            </a:r>
            <a:endParaRPr lang="pt-BR" sz="1600" dirty="0"/>
          </a:p>
          <a:p>
            <a:pPr>
              <a:spcAft>
                <a:spcPts val="800"/>
              </a:spcAft>
            </a:pPr>
            <a:r>
              <a:rPr lang="pt-BR" sz="1600" b="1" u="sng" dirty="0"/>
              <a:t>Programa Nacional de Enfrentamento às Organizações Criminosas</a:t>
            </a:r>
            <a:endParaRPr lang="pt-BR" sz="1600" b="1" dirty="0"/>
          </a:p>
          <a:p>
            <a:pPr>
              <a:spcAft>
                <a:spcPts val="800"/>
              </a:spcAft>
            </a:pPr>
            <a:r>
              <a:rPr lang="pt-BR" sz="1600" b="1" dirty="0"/>
              <a:t>Grande área - </a:t>
            </a:r>
            <a:r>
              <a:rPr lang="pt-BR" sz="1600" b="1" dirty="0">
                <a:solidFill>
                  <a:schemeClr val="accent1"/>
                </a:solidFill>
              </a:rPr>
              <a:t>Defesa e Segurança</a:t>
            </a:r>
            <a:endParaRPr lang="pt-BR" sz="1600" b="1" dirty="0"/>
          </a:p>
          <a:p>
            <a:pPr>
              <a:spcAft>
                <a:spcPts val="800"/>
              </a:spcAft>
            </a:pPr>
            <a:r>
              <a:rPr lang="pt-BR" sz="1600" b="1" dirty="0"/>
              <a:t>Área temática - </a:t>
            </a:r>
            <a:r>
              <a:rPr lang="pt-BR" sz="1600" b="1" dirty="0">
                <a:solidFill>
                  <a:schemeClr val="accent1"/>
                </a:solidFill>
              </a:rPr>
              <a:t>Justiça e Segurança Pública</a:t>
            </a:r>
            <a:endParaRPr lang="pt-BR" sz="1600" b="1" dirty="0"/>
          </a:p>
          <a:p>
            <a:pPr>
              <a:spcAft>
                <a:spcPts val="800"/>
              </a:spcAft>
            </a:pPr>
            <a:r>
              <a:rPr lang="pt-BR" sz="1600" b="1" dirty="0"/>
              <a:t>Subárea - </a:t>
            </a:r>
            <a:r>
              <a:rPr lang="pt-BR" sz="1600" b="1" dirty="0">
                <a:solidFill>
                  <a:schemeClr val="accent1"/>
                </a:solidFill>
              </a:rPr>
              <a:t>Segurança Pública</a:t>
            </a:r>
            <a:endParaRPr lang="pt-BR" sz="1600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pt-BR" sz="1600" dirty="0"/>
              <a:t> </a:t>
            </a:r>
          </a:p>
          <a:p>
            <a:pPr>
              <a:spcAft>
                <a:spcPts val="800"/>
              </a:spcAft>
            </a:pPr>
            <a:r>
              <a:rPr lang="pt-BR" sz="1600" b="1" u="sng" dirty="0"/>
              <a:t>Programa de Aceleração da Transição Energética (</a:t>
            </a:r>
            <a:r>
              <a:rPr lang="pt-BR" sz="1600" b="1" u="sng" dirty="0" err="1"/>
              <a:t>Paten</a:t>
            </a:r>
            <a:r>
              <a:rPr lang="pt-BR" sz="1600" b="1" u="sng" dirty="0"/>
              <a:t>)</a:t>
            </a:r>
            <a:endParaRPr lang="pt-BR" sz="1600" u="sng" dirty="0"/>
          </a:p>
          <a:p>
            <a:pPr>
              <a:spcAft>
                <a:spcPts val="800"/>
              </a:spcAft>
            </a:pPr>
            <a:r>
              <a:rPr lang="pt-BR" sz="1600" b="1" dirty="0"/>
              <a:t>Grande área - </a:t>
            </a:r>
            <a:r>
              <a:rPr lang="pt-BR" sz="1600" b="1" dirty="0">
                <a:solidFill>
                  <a:schemeClr val="accent1"/>
                </a:solidFill>
              </a:rPr>
              <a:t>Desenvolvimento Econômico</a:t>
            </a:r>
            <a:endParaRPr lang="pt-BR" sz="1600" dirty="0">
              <a:solidFill>
                <a:schemeClr val="accent1"/>
              </a:solidFill>
            </a:endParaRPr>
          </a:p>
          <a:p>
            <a:pPr>
              <a:spcAft>
                <a:spcPts val="800"/>
              </a:spcAft>
            </a:pPr>
            <a:r>
              <a:rPr lang="pt-BR" sz="1600" b="1" dirty="0"/>
              <a:t>Área temática - </a:t>
            </a:r>
            <a:r>
              <a:rPr lang="pt-BR" sz="1600" b="1" dirty="0">
                <a:solidFill>
                  <a:schemeClr val="accent1"/>
                </a:solidFill>
              </a:rPr>
              <a:t>Meio Ambiente</a:t>
            </a:r>
          </a:p>
          <a:p>
            <a:pPr>
              <a:spcAft>
                <a:spcPts val="800"/>
              </a:spcAft>
            </a:pPr>
            <a:r>
              <a:rPr lang="pt-BR" sz="1600" b="1" dirty="0"/>
              <a:t>Subárea - </a:t>
            </a:r>
            <a:r>
              <a:rPr lang="pt-BR" sz="1600" b="1" dirty="0">
                <a:solidFill>
                  <a:schemeClr val="accent1"/>
                </a:solidFill>
              </a:rPr>
              <a:t>Meio Ambiente, Energia, Infraestrutura, Ciência e Tecnologia</a:t>
            </a:r>
            <a:endParaRPr lang="pt-BR" sz="16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20060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404B1B-5440-E931-E127-0F35D8506F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CEBC65A4-2A82-642C-B515-195A7A9AD6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5905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2685D910-6AA6-F4AE-5053-645AC3583DB8}"/>
              </a:ext>
            </a:extLst>
          </p:cNvPr>
          <p:cNvSpPr txBox="1"/>
          <p:nvPr/>
        </p:nvSpPr>
        <p:spPr>
          <a:xfrm>
            <a:off x="4295236" y="2907922"/>
            <a:ext cx="3601528" cy="3951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u="sng" dirty="0">
                <a:hlinkClick r:id="rId3"/>
              </a:rPr>
              <a:t>https://catalogo.ipea.gov.br/sobre</a:t>
            </a:r>
            <a:endParaRPr lang="pt-BR" u="sng" dirty="0"/>
          </a:p>
        </p:txBody>
      </p:sp>
      <p:pic>
        <p:nvPicPr>
          <p:cNvPr id="6" name="Imagem 5">
            <a:extLst>
              <a:ext uri="{FF2B5EF4-FFF2-40B4-BE49-F238E27FC236}">
                <a16:creationId xmlns:a16="http://schemas.microsoft.com/office/drawing/2014/main" id="{81AC0DE6-3909-604E-955D-20C985D13F9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4012" y="1498046"/>
            <a:ext cx="5563975" cy="14098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6246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BEF6C07-5BC7-9642-E337-484637D216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ABD439B7-F073-8A09-92E4-707A7ABFE8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331B474B-FBCC-0AC6-1349-CA84EDD754ED}"/>
              </a:ext>
            </a:extLst>
          </p:cNvPr>
          <p:cNvSpPr txBox="1"/>
          <p:nvPr/>
        </p:nvSpPr>
        <p:spPr>
          <a:xfrm>
            <a:off x="816634" y="2508170"/>
            <a:ext cx="10558732" cy="10589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pt-BR" sz="2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QUE ESTÁ SENDO PENSADO SOBRE O ESTADO BRASILEIRO E O QUE ESTÁ EM CURSO EM SUA IMPLEMENTAÇÃO</a:t>
            </a:r>
          </a:p>
        </p:txBody>
      </p:sp>
    </p:spTree>
    <p:extLst>
      <p:ext uri="{BB962C8B-B14F-4D97-AF65-F5344CB8AC3E}">
        <p14:creationId xmlns:p14="http://schemas.microsoft.com/office/powerpoint/2010/main" val="21367044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A399DE-ADF7-AADB-F893-A935A0E849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BF071BA0-7A82-898C-19A3-6068828BC8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D4D883D-0D1F-B6BB-49D5-9FB0C79FBE27}"/>
              </a:ext>
            </a:extLst>
          </p:cNvPr>
          <p:cNvSpPr txBox="1"/>
          <p:nvPr/>
        </p:nvSpPr>
        <p:spPr>
          <a:xfrm>
            <a:off x="1222076" y="1558135"/>
            <a:ext cx="9747848" cy="37417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sz="2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que pensa e propõe o campo progressista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pt-BR" sz="28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sz="28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Um Estado com foco em políticas sociais e econômicas que promovam a igualdade, a justiça social e o desenvolvimento sustentável, com ênfase em reformas que ampliem o acesso à educação, saúde, moradia e renda, além de fortalecer a democracia e a participação cidadã. </a:t>
            </a:r>
          </a:p>
        </p:txBody>
      </p:sp>
    </p:spTree>
    <p:extLst>
      <p:ext uri="{BB962C8B-B14F-4D97-AF65-F5344CB8AC3E}">
        <p14:creationId xmlns:p14="http://schemas.microsoft.com/office/powerpoint/2010/main" val="3763817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m 5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83688B25-7E5A-ED4C-7ACF-C5967260C9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8" name="CaixaDeTexto 7">
            <a:extLst>
              <a:ext uri="{FF2B5EF4-FFF2-40B4-BE49-F238E27FC236}">
                <a16:creationId xmlns:a16="http://schemas.microsoft.com/office/drawing/2014/main" id="{4160707C-4891-4A58-EBD9-C8E586FC5497}"/>
              </a:ext>
            </a:extLst>
          </p:cNvPr>
          <p:cNvSpPr txBox="1"/>
          <p:nvPr/>
        </p:nvSpPr>
        <p:spPr>
          <a:xfrm>
            <a:off x="1449238" y="640159"/>
            <a:ext cx="9661585" cy="46543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Preâmbulo da Constituição da República Federativa do Brasil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“Nós, representantes do povo brasileiro, reunidos em Assembleia Nacional Constituinte para instituir um </a:t>
            </a:r>
            <a:r>
              <a:rPr lang="pt-BR" sz="20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Estado Democrático, destinado a assegurar o exercício dos direitos sociais e individuais, a liberdade, a segurança, o bem-estar, o desenvolvimento, a igualdade e a justiça como valores supremos de uma sociedade fraterna, pluralista e sem preconceitos, fundada na harmonia social e comprometida, na ordem interna e internacional</a:t>
            </a: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com a solução pacífica das controvérsias, promulgamos, sob a proteção de Deus, a seguinte CONSTITUIÇÃO DA REPÚBLICA FEDERATIVA DO BRASIL.”</a:t>
            </a:r>
          </a:p>
        </p:txBody>
      </p:sp>
    </p:spTree>
    <p:extLst>
      <p:ext uri="{BB962C8B-B14F-4D97-AF65-F5344CB8AC3E}">
        <p14:creationId xmlns:p14="http://schemas.microsoft.com/office/powerpoint/2010/main" val="2119318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D99E9DF-C881-00A6-57BF-318EFE86E5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1AE00D56-54FE-6122-DAD7-BE64CDFFD8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0105CBF5-F7A2-7FC7-94AE-6CEDC410A2F5}"/>
              </a:ext>
            </a:extLst>
          </p:cNvPr>
          <p:cNvSpPr txBox="1"/>
          <p:nvPr/>
        </p:nvSpPr>
        <p:spPr>
          <a:xfrm>
            <a:off x="393939" y="554880"/>
            <a:ext cx="11404121" cy="57482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Elementos chave de um estado progressista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pt-BR" sz="20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Estado de bem-estar social: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Ampliação do acesso a serviços públicos de qualidade, como saúde (com atenção especial para a saúde mental), educação (incluindo educação em tempo integral e universidades públicas), moradia (com programas de habitação popular e combate ao déficit habitacional) e transporte público acessível e eficiente.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Economia inclusiva: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Implementação de políticas que reduzam a desigualdade social, como a criação de empregos dignos, o aumento do salário mínimo, a taxação progressiva de grandes fortunas e a garantia de direitos trabalhistas.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Sustentabilidade ambiental:</a:t>
            </a:r>
            <a:endParaRPr lang="pt-BR" sz="20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Transição para uma economia de baixo carbono, com investimentos em energias renováveis, combate ao desmatamento, proteção da biodiversidade e promoção da agricultura sustentável.</a:t>
            </a:r>
          </a:p>
        </p:txBody>
      </p:sp>
    </p:spTree>
    <p:extLst>
      <p:ext uri="{BB962C8B-B14F-4D97-AF65-F5344CB8AC3E}">
        <p14:creationId xmlns:p14="http://schemas.microsoft.com/office/powerpoint/2010/main" val="26210660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9663E9-76EB-2918-70FF-87A8E48B84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E8ADF1E7-8F32-6894-A18E-106D421C4CB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852E094-D892-C0E6-B72B-EA137E4792A5}"/>
              </a:ext>
            </a:extLst>
          </p:cNvPr>
          <p:cNvSpPr txBox="1"/>
          <p:nvPr/>
        </p:nvSpPr>
        <p:spPr>
          <a:xfrm>
            <a:off x="393939" y="929982"/>
            <a:ext cx="11404121" cy="49980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Elementos chave de um estado progressista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endParaRPr lang="pt-BR" sz="20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Fortalecimento da democracia:</a:t>
            </a:r>
            <a:endParaRPr lang="pt-BR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Reformas políticas que garantam a participação popular nas decisões, o combate à corrupção, a transparência na gestão pública e a proteção dos direitos humanos.</a:t>
            </a:r>
            <a:endParaRPr lang="pt-BR" sz="2000" b="1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/>
              <a:t>Igualdade de gênero e combate ao racismo:</a:t>
            </a:r>
          </a:p>
          <a:p>
            <a:pPr lvl="0">
              <a:lnSpc>
                <a:spcPct val="150000"/>
              </a:lnSpc>
            </a:pPr>
            <a:r>
              <a:rPr lang="pt-BR" sz="2000" dirty="0"/>
              <a:t>Ações afirmativas para promover a igualdade de oportunidades entre homens e mulheres, o combate à violência de gênero e o combate ao racismo estrutural em todas as suas formas.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/>
              <a:t>Cultura e educação: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Investimento em cultura, arte e educação como ferramentas de transformação social, com acesso democrático à cultura e à produção cultural. </a:t>
            </a:r>
          </a:p>
        </p:txBody>
      </p:sp>
    </p:spTree>
    <p:extLst>
      <p:ext uri="{BB962C8B-B14F-4D97-AF65-F5344CB8AC3E}">
        <p14:creationId xmlns:p14="http://schemas.microsoft.com/office/powerpoint/2010/main" val="1704723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66B6E3-489E-4110-716D-9E9018FA99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6734D557-1EA0-BF5A-9504-9BE37612DA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6A5FA8F9-7A29-7406-E144-19364DC3C036}"/>
              </a:ext>
            </a:extLst>
          </p:cNvPr>
          <p:cNvSpPr txBox="1"/>
          <p:nvPr/>
        </p:nvSpPr>
        <p:spPr>
          <a:xfrm>
            <a:off x="393939" y="865862"/>
            <a:ext cx="11404121" cy="51262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/>
              <a:t>Exemplos de políticas e ações</a:t>
            </a:r>
          </a:p>
          <a:p>
            <a:pPr>
              <a:lnSpc>
                <a:spcPct val="150000"/>
              </a:lnSpc>
            </a:pPr>
            <a:endParaRPr lang="pt-BR" sz="2000" b="1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/>
              <a:t>Financiamento público da educação: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Aumento dos investimentos em educação em todos os níveis, com foco na qualidade do ensino e na valorização dos profissionais da educação.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/>
              <a:t>Reforma tributária progressiva: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Implementação de um sistema tributário mais justo, com maior carga para os mais ricos e menores para os mais pobres, além de incentivos para atividades econômicas sustentáveis.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/>
              <a:t>Políticas de combate à pobreza: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Implementação de programas sociais abrangentes, como o Bolsa Família, com acompanhamento e avaliação para garantir sua efetividade e evitar fraudes.</a:t>
            </a:r>
          </a:p>
        </p:txBody>
      </p:sp>
    </p:spTree>
    <p:extLst>
      <p:ext uri="{BB962C8B-B14F-4D97-AF65-F5344CB8AC3E}">
        <p14:creationId xmlns:p14="http://schemas.microsoft.com/office/powerpoint/2010/main" val="2470438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112AB0-953F-DB41-826C-3355E94331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ABDEF06E-1CEF-803B-63E8-95D1FC4CDF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DF4DDC4-71BB-546B-DDBD-6B5457966FFC}"/>
              </a:ext>
            </a:extLst>
          </p:cNvPr>
          <p:cNvSpPr txBox="1"/>
          <p:nvPr/>
        </p:nvSpPr>
        <p:spPr>
          <a:xfrm>
            <a:off x="393939" y="886733"/>
            <a:ext cx="11404121" cy="508453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000" b="1" dirty="0"/>
              <a:t>Exemplos de políticas e ações</a:t>
            </a:r>
          </a:p>
          <a:p>
            <a:pPr>
              <a:lnSpc>
                <a:spcPct val="150000"/>
              </a:lnSpc>
            </a:pPr>
            <a:endParaRPr lang="pt-BR" sz="2000" b="1" dirty="0"/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/>
              <a:t>Investimento em infraestrutura social: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Construção de creches, escolas, hospitais, centros culturais e esportivos, além de investimentos em saneamento básico e transporte público.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/>
              <a:t>Promoção da cultura de paz e do respeito à diversidade: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Programas de combate à violência, promoção da cultura de paz, respeito às diferenças e combate ao preconceito.</a:t>
            </a:r>
          </a:p>
          <a:p>
            <a:pPr marL="342900" lvl="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pt-BR" sz="2000" b="1" dirty="0"/>
              <a:t>Ações afirmativas para grupos vulneráveis:</a:t>
            </a:r>
            <a:endParaRPr lang="pt-BR" sz="2000" dirty="0"/>
          </a:p>
          <a:p>
            <a:pPr>
              <a:lnSpc>
                <a:spcPct val="150000"/>
              </a:lnSpc>
            </a:pPr>
            <a:r>
              <a:rPr lang="pt-BR" sz="2000" dirty="0"/>
              <a:t>Políticas direcionadas para a promoção da igualdade de oportunidades </a:t>
            </a:r>
            <a:r>
              <a:rPr lang="pt-BR" dirty="0"/>
              <a:t>para mulheres, negros, indígenas, pessoas com deficiência e outros grupos marginalizados. </a:t>
            </a:r>
          </a:p>
        </p:txBody>
      </p:sp>
    </p:spTree>
    <p:extLst>
      <p:ext uri="{BB962C8B-B14F-4D97-AF65-F5344CB8AC3E}">
        <p14:creationId xmlns:p14="http://schemas.microsoft.com/office/powerpoint/2010/main" val="119098748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9961F66-5700-CBC7-76AC-BCE12F4215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80EADE22-BE93-2BE5-264C-A2AE0349B6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F0607B89-64EB-1602-B067-52AC47778ED8}"/>
              </a:ext>
            </a:extLst>
          </p:cNvPr>
          <p:cNvSpPr txBox="1"/>
          <p:nvPr/>
        </p:nvSpPr>
        <p:spPr>
          <a:xfrm>
            <a:off x="1222076" y="1492700"/>
            <a:ext cx="9747848" cy="38725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pt-BR" sz="28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O que pensa e propõe o campo conservador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pt-BR" sz="20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pt-BR" sz="2000" dirty="0"/>
              <a:t>“A esperança é que um mandato reformista assuma o Palácio do Planalto e seja capaz de realizar uma agenda que passaria por profundas mudanças e cortes nas despesas públicas. Entre elas, o congelamento do salário mínimo, novo teto de gastos, nova reforma da previdência, privatizações, reforma administrativa e limitação de gastos da União”, afirmou Pedro Jobim, economista-chefe e fundador da </a:t>
            </a:r>
            <a:r>
              <a:rPr lang="pt-BR" sz="2000" dirty="0" err="1"/>
              <a:t>Legacy</a:t>
            </a:r>
            <a:r>
              <a:rPr lang="pt-BR" sz="2000" dirty="0"/>
              <a:t> Capital no evento Expert XP nesta sexta-feira (25).</a:t>
            </a:r>
          </a:p>
        </p:txBody>
      </p:sp>
    </p:spTree>
    <p:extLst>
      <p:ext uri="{BB962C8B-B14F-4D97-AF65-F5344CB8AC3E}">
        <p14:creationId xmlns:p14="http://schemas.microsoft.com/office/powerpoint/2010/main" val="95002298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7F1B09-FF8D-643E-D5C5-2504A84B51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A759B17F-BA21-EC78-0AE1-2DDACF627BA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9B2A248F-3823-F7EE-CC59-4E9F0B2A426A}"/>
              </a:ext>
            </a:extLst>
          </p:cNvPr>
          <p:cNvSpPr txBox="1"/>
          <p:nvPr/>
        </p:nvSpPr>
        <p:spPr>
          <a:xfrm>
            <a:off x="393938" y="275957"/>
            <a:ext cx="11404121" cy="60496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Proposta do mercado financeiro</a:t>
            </a:r>
          </a:p>
          <a:p>
            <a:pPr>
              <a:lnSpc>
                <a:spcPct val="150000"/>
              </a:lnSpc>
              <a:spcAft>
                <a:spcPts val="800"/>
              </a:spcAft>
              <a:buNone/>
            </a:pPr>
            <a:endParaRPr lang="pt-BR" sz="20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Mudanças nas regras de gastos previdenciários, por meio de uma nova reforma da Previdência ou de medidas que alterem despesas previdenciárias;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Reforma de gastos sociais para fundir as políticas existentes e evitar sobreposição;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Mudanças nas regras do abono salarial e do seguro-desemprego.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Privatização</a:t>
            </a:r>
          </a:p>
          <a:p>
            <a:pPr marL="342900" indent="-342900">
              <a:lnSpc>
                <a:spcPct val="150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pt-BR" sz="2000" dirty="0"/>
              <a:t>Liberação de verbas para investimentos</a:t>
            </a:r>
          </a:p>
          <a:p>
            <a:pPr marL="342900" lvl="0" indent="-342900">
              <a:lnSpc>
                <a:spcPct val="150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Contenção de gastos com servidores, por meio de uma </a:t>
            </a:r>
            <a:r>
              <a:rPr lang="pt-BR" sz="2000" u="sng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reforma administrativa</a:t>
            </a:r>
            <a:r>
              <a:rPr lang="pt-BR" sz="20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BR" sz="2000" dirty="0"/>
              <a:t>	Redução da estrutura da administração pública</a:t>
            </a: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BR" sz="2000" dirty="0"/>
              <a:t>	Redução de despesas de pessoal</a:t>
            </a:r>
            <a:endParaRPr lang="pt-BR" sz="2000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0535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ADA0905-CEA2-D149-37EA-59EAA18F07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F6B65251-A3B9-F854-3C99-DCFCAB4058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C265C53-6CCD-59E1-DC2C-FA6D2194F3FE}"/>
              </a:ext>
            </a:extLst>
          </p:cNvPr>
          <p:cNvSpPr txBox="1"/>
          <p:nvPr/>
        </p:nvSpPr>
        <p:spPr>
          <a:xfrm>
            <a:off x="186905" y="403654"/>
            <a:ext cx="11404121" cy="56905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  <a:buNone/>
            </a:pPr>
            <a:r>
              <a:rPr lang="pt-B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Proposta do mercado financeiro</a:t>
            </a:r>
          </a:p>
          <a:p>
            <a:pPr lvl="0" fontAlgn="base">
              <a:lnSpc>
                <a:spcPct val="150000"/>
              </a:lnSpc>
            </a:pPr>
            <a:r>
              <a:rPr lang="pt-BR" sz="2000" b="1" dirty="0"/>
              <a:t>Desindexação de benefícios do RGPS e do BPC do salário mínimo:</a:t>
            </a:r>
            <a:r>
              <a:rPr lang="pt-BR" sz="2000" dirty="0"/>
              <a:t> os benefícios previdenciários deixariam de ter aumento acima da inflação, e passariam a ser corrigidos somente pela variação dos preços do ano anterior, ou por até 0,6% ao ano. A economia potencial projetada para a medida em 10 anos (2025-2034) é de R$ 1,1 trilhão sem ganho acima da inflação, ou de R$ 890 bilhões com alta real (acima da inflação) de 0,6% ao ano. </a:t>
            </a:r>
            <a:r>
              <a:rPr lang="pt-BR" sz="2000" b="1" dirty="0"/>
              <a:t>Pela regra atual, o salário mínimo, e os benefícios previdenciários, podem crescer até 2,5% ao ano acima da inflação.</a:t>
            </a:r>
            <a:endParaRPr lang="pt-BR" sz="2000" dirty="0"/>
          </a:p>
          <a:p>
            <a:pPr lvl="0" fontAlgn="base">
              <a:lnSpc>
                <a:spcPct val="150000"/>
              </a:lnSpc>
            </a:pPr>
            <a:endParaRPr lang="pt-BR" sz="2000" b="1" dirty="0"/>
          </a:p>
          <a:p>
            <a:pPr lvl="0" fontAlgn="base">
              <a:lnSpc>
                <a:spcPct val="150000"/>
              </a:lnSpc>
            </a:pPr>
            <a:r>
              <a:rPr lang="pt-BR" sz="2000" b="1" dirty="0"/>
              <a:t>Revisão dos pisos da saúde, da educação e do Fundeb:</a:t>
            </a:r>
            <a:r>
              <a:rPr lang="pt-BR" sz="2000" dirty="0"/>
              <a:t> os gastos com saúde e educação deixariam de ser atrelados à receita, formato atual, e passariam a ser corrigidos pela inflação, ou por 0,6% ao ano acima da inflação. </a:t>
            </a:r>
            <a:r>
              <a:rPr lang="pt-BR" sz="2000" b="1" dirty="0"/>
              <a:t>O cálculo indica o "ganho" de R$ 97 bilhões a R$ 77,5 bilhões entre 2026 e 2028 – um montante de recursos que a saúde e a educação deixariam de receber neste período.</a:t>
            </a:r>
            <a:endParaRPr lang="pt-BR" sz="2000" dirty="0"/>
          </a:p>
        </p:txBody>
      </p:sp>
    </p:spTree>
    <p:extLst>
      <p:ext uri="{BB962C8B-B14F-4D97-AF65-F5344CB8AC3E}">
        <p14:creationId xmlns:p14="http://schemas.microsoft.com/office/powerpoint/2010/main" val="30224801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5BCC80AA-11DC-043C-1339-7A51958204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52" t="-112" r="28910" b="83914"/>
          <a:stretch>
            <a:fillRect/>
          </a:stretch>
        </p:blipFill>
        <p:spPr>
          <a:xfrm>
            <a:off x="3811442" y="2178811"/>
            <a:ext cx="4569115" cy="250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8699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F7C14DE-87AF-07BC-C7D8-D477D40CBB3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4721B608-D250-3EDD-794B-FAB851870F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E662B38-073E-0A13-4B5B-282A88AC2CE6}"/>
              </a:ext>
            </a:extLst>
          </p:cNvPr>
          <p:cNvSpPr txBox="1"/>
          <p:nvPr/>
        </p:nvSpPr>
        <p:spPr>
          <a:xfrm>
            <a:off x="1834551" y="742752"/>
            <a:ext cx="8522898" cy="53724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  <a:buNone/>
            </a:pPr>
            <a:r>
              <a:rPr lang="pt-B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Constituição Federal – Direitos Sociais</a:t>
            </a:r>
          </a:p>
          <a:p>
            <a:pPr>
              <a:lnSpc>
                <a:spcPct val="115000"/>
              </a:lnSpc>
              <a:spcAft>
                <a:spcPts val="1200"/>
              </a:spcAft>
              <a:buNone/>
            </a:pPr>
            <a:endParaRPr lang="pt-BR" sz="20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sz="20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Art. 6º</a:t>
            </a: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São direitos sociais </a:t>
            </a:r>
            <a:r>
              <a:rPr lang="pt-BR" sz="2000" u="sng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 educação, a saúde, a alimentação, o trabalho, a moradia, o transporte, o lazer, a segurança, a previdência social, a proteção à maternidade e à infância, a assistência aos desamparados</a:t>
            </a: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 na forma desta Constituição.  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Parágrafo único. Todo brasileiro em situação de vulnerabilidade social terá direito a uma renda básica familiar, garantida pelo poder público em programa permanente de transferência de renda, cujas normas e requisitos de acesso serão determinados em lei, observada a legislação fiscal e orçamentária</a:t>
            </a:r>
          </a:p>
        </p:txBody>
      </p:sp>
    </p:spTree>
    <p:extLst>
      <p:ext uri="{BB962C8B-B14F-4D97-AF65-F5344CB8AC3E}">
        <p14:creationId xmlns:p14="http://schemas.microsoft.com/office/powerpoint/2010/main" val="31493774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0D41B1-E4CD-BED2-89F9-D9D03B57C31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1B8B33DB-2B96-634D-0465-A8C89B1CE0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552E68B-7CB6-BFBE-4139-FB1969F89640}"/>
              </a:ext>
            </a:extLst>
          </p:cNvPr>
          <p:cNvSpPr txBox="1"/>
          <p:nvPr/>
        </p:nvSpPr>
        <p:spPr>
          <a:xfrm>
            <a:off x="678611" y="227226"/>
            <a:ext cx="10834778" cy="64035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200"/>
              </a:spcAft>
              <a:buNone/>
            </a:pPr>
            <a:r>
              <a:rPr lang="pt-B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Constituição Federal - </a:t>
            </a:r>
            <a:r>
              <a:rPr lang="pt-BR" sz="2000" b="1" dirty="0"/>
              <a:t>direitos dos trabalhadores urbanos e rurais</a:t>
            </a:r>
            <a:endParaRPr lang="pt-BR" sz="2000" b="1" kern="100" dirty="0"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 </a:t>
            </a:r>
            <a:r>
              <a:rPr lang="pt-BR" sz="2000" b="1" dirty="0"/>
              <a:t>Art. 7º</a:t>
            </a:r>
            <a:r>
              <a:rPr lang="pt-BR" sz="2000" dirty="0"/>
              <a:t> São direitos dos trabalhadores urbanos e rurais, além de outros que visem à melhoria de sua condição social: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I - relação de emprego protegida contra despedida arbitrária ou sem justa causa, nos termos de lei complementar, que preverá indenização compensatória, dentre outros direitos;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II - seguro-desemprego, em caso de desemprego involuntário;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III - fundo de garantia do tempo de serviço;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IV - salário mínimo, fixado em lei, nacionalmente unificado, capaz de atender a suas necessidades vitais básicas e às de sua família com moradia, alimentação, educação, saúde, lazer, vestuário, higiene, transporte e previdência social, com reajustes periódicos que lhe preservem o poder aquisitivo, sendo vedada sua vinculação para qualquer fim;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V - piso salarial proporcional à extensão e à complexidade do trabalho;</a:t>
            </a:r>
          </a:p>
        </p:txBody>
      </p:sp>
    </p:spTree>
    <p:extLst>
      <p:ext uri="{BB962C8B-B14F-4D97-AF65-F5344CB8AC3E}">
        <p14:creationId xmlns:p14="http://schemas.microsoft.com/office/powerpoint/2010/main" val="22004510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39BB4F-2A39-6AFC-CF28-967B2C143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59150647-C907-2B18-7F1B-96773F9F57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4C1A9E2B-31D0-60B4-0377-98541B78842C}"/>
              </a:ext>
            </a:extLst>
          </p:cNvPr>
          <p:cNvSpPr txBox="1"/>
          <p:nvPr/>
        </p:nvSpPr>
        <p:spPr>
          <a:xfrm>
            <a:off x="678611" y="250309"/>
            <a:ext cx="10834778" cy="63573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Constituição Federal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 </a:t>
            </a:r>
            <a:r>
              <a:rPr lang="pt-BR" sz="2000" b="1" dirty="0"/>
              <a:t>Art. 7º</a:t>
            </a:r>
            <a:r>
              <a:rPr lang="pt-BR" sz="2000" dirty="0"/>
              <a:t> (continuação)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VI - irredutibilidade do salário, salvo o disposto em convenção ou acordo coletivo;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VII - garantia de salário, nunca inferior ao mínimo, para os que percebem remuneração variável;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VIII - décimo terceiro salário com base na remuneração integral ou no valor da aposentadoria;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IX – remuneração do trabalho noturno superior à do diurno;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 - proteção do salário na forma da lei, constituindo crime sua retenção dolosa;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XI – participação nos lucros, ou resultados, desvinculada da remuneração, e, excepcionalmente, participação na gestão da empresa, conforme definido em lei;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XII - salário-família pago em razão do dependente do trabalhador de baixa renda nos termos da lei; </a:t>
            </a:r>
          </a:p>
        </p:txBody>
      </p:sp>
    </p:spTree>
    <p:extLst>
      <p:ext uri="{BB962C8B-B14F-4D97-AF65-F5344CB8AC3E}">
        <p14:creationId xmlns:p14="http://schemas.microsoft.com/office/powerpoint/2010/main" val="190591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7E3BA52-504D-F72D-FCA9-A1D5D6B83E8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C6ADAAA9-A3F3-5935-8E8D-A7EBBC1EFA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89770C3C-514A-E512-FA72-9189DBC6C1BF}"/>
              </a:ext>
            </a:extLst>
          </p:cNvPr>
          <p:cNvSpPr txBox="1"/>
          <p:nvPr/>
        </p:nvSpPr>
        <p:spPr>
          <a:xfrm>
            <a:off x="678611" y="173365"/>
            <a:ext cx="10834778" cy="65112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Constituição Federal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 </a:t>
            </a:r>
            <a:r>
              <a:rPr lang="pt-BR" sz="2000" b="1" dirty="0"/>
              <a:t>Art. 7º</a:t>
            </a:r>
            <a:r>
              <a:rPr lang="pt-BR" sz="2000" dirty="0"/>
              <a:t> (continuação)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XIII - duração do trabalho normal não superior a oito horas diárias e quarenta e quatro semanais, facultada a compensação de horários e a redução da jornada, mediante acordo ou convenção coletiva de trabalho; 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XIV - jornada de seis horas para o trabalho realizado em turnos ininterruptos de revezamento, salvo negociação coletiva;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XV - repouso semanal remunerado, preferencialmente aos domingos;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XVI - remuneração do serviço extraordinário superior, no mínimo, em cinquenta por cento à do normal; 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XVII - gozo de férias anuais remuneradas com, pelo menos, um terço a mais do que o salário normal;</a:t>
            </a:r>
          </a:p>
        </p:txBody>
      </p:sp>
    </p:spTree>
    <p:extLst>
      <p:ext uri="{BB962C8B-B14F-4D97-AF65-F5344CB8AC3E}">
        <p14:creationId xmlns:p14="http://schemas.microsoft.com/office/powerpoint/2010/main" val="2908159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D4330F-5DE4-0ABD-89C4-E398F6D365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689BE2B7-2EC1-99AF-6A25-6A3DE6FA40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aixaDeTexto 2">
            <a:extLst>
              <a:ext uri="{FF2B5EF4-FFF2-40B4-BE49-F238E27FC236}">
                <a16:creationId xmlns:a16="http://schemas.microsoft.com/office/drawing/2014/main" id="{AE318DD9-3633-7DFF-8EF4-6E8D44753302}"/>
              </a:ext>
            </a:extLst>
          </p:cNvPr>
          <p:cNvSpPr txBox="1"/>
          <p:nvPr/>
        </p:nvSpPr>
        <p:spPr>
          <a:xfrm>
            <a:off x="583721" y="194388"/>
            <a:ext cx="11369616" cy="54340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1200"/>
              </a:spcAft>
              <a:buNone/>
            </a:pPr>
            <a:r>
              <a:rPr lang="pt-BR" sz="2000" b="1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Constituição Federal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 </a:t>
            </a:r>
            <a:r>
              <a:rPr lang="pt-BR" sz="2000" b="1" dirty="0"/>
              <a:t>Art. 7º</a:t>
            </a:r>
            <a:r>
              <a:rPr lang="pt-BR" sz="2000" dirty="0"/>
              <a:t> (continuação)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XVIII - licença à gestante, sem prejuízo do emprego e do salário, com a duração de cento e vinte dias;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XIX - licença-paternidade, nos termos fixados em lei;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XX - proteção do mercado de trabalho da mulher, mediante incentivos específicos, nos termos da lei;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XXI - aviso prévio proporcional ao tempo de serviço, sendo no mínimo de trinta dias, nos termos da lei;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XXII - redução dos riscos inerentes ao trabalho, por meio de normas de saúde, higiene e segurança;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XXIII - adicional de remuneração para as atividades penosas, insalubres ou perigosas, na forma da lei;</a:t>
            </a:r>
          </a:p>
          <a:p>
            <a:pPr>
              <a:lnSpc>
                <a:spcPct val="150000"/>
              </a:lnSpc>
              <a:spcAft>
                <a:spcPts val="1200"/>
              </a:spcAft>
            </a:pPr>
            <a:r>
              <a:rPr lang="pt-BR" sz="2000" dirty="0"/>
              <a:t>XXIV - aposentadoria;</a:t>
            </a:r>
          </a:p>
        </p:txBody>
      </p:sp>
    </p:spTree>
    <p:extLst>
      <p:ext uri="{BB962C8B-B14F-4D97-AF65-F5344CB8AC3E}">
        <p14:creationId xmlns:p14="http://schemas.microsoft.com/office/powerpoint/2010/main" val="8906728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EA0E5B-52D4-568A-938C-A2309A56E2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5D404017-4855-FE76-3461-9286CC0201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9A7447C7-EBC4-A209-4BA0-64ECE2CD3DFD}"/>
              </a:ext>
            </a:extLst>
          </p:cNvPr>
          <p:cNvSpPr txBox="1"/>
          <p:nvPr/>
        </p:nvSpPr>
        <p:spPr>
          <a:xfrm>
            <a:off x="3046563" y="2020024"/>
            <a:ext cx="6098874" cy="2817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pt-BR" sz="20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Para atender o que diz a Constituição Federal é necessário distribuir responsabilidades e competências entre a União (federal), estados, Distrito Federal e os municípios, que juntos formam a República Federativa do Brasil, ou o Estado soberano brasileiro.</a:t>
            </a:r>
          </a:p>
        </p:txBody>
      </p:sp>
    </p:spTree>
    <p:extLst>
      <p:ext uri="{BB962C8B-B14F-4D97-AF65-F5344CB8AC3E}">
        <p14:creationId xmlns:p14="http://schemas.microsoft.com/office/powerpoint/2010/main" val="1948325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0FBC94-2184-79A8-A727-B2A2DE1426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m 4" descr="Padrão do plano de fundo&#10;&#10;Descrição gerada automaticamente com confiança baixa">
            <a:extLst>
              <a:ext uri="{FF2B5EF4-FFF2-40B4-BE49-F238E27FC236}">
                <a16:creationId xmlns:a16="http://schemas.microsoft.com/office/drawing/2014/main" id="{60FD2ED8-4790-F50C-792B-BC194569BCC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ixaDeTexto 3">
            <a:extLst>
              <a:ext uri="{FF2B5EF4-FFF2-40B4-BE49-F238E27FC236}">
                <a16:creationId xmlns:a16="http://schemas.microsoft.com/office/drawing/2014/main" id="{E2634E06-1658-339C-FFD1-54095AD7699E}"/>
              </a:ext>
            </a:extLst>
          </p:cNvPr>
          <p:cNvSpPr txBox="1"/>
          <p:nvPr/>
        </p:nvSpPr>
        <p:spPr>
          <a:xfrm>
            <a:off x="351692" y="213536"/>
            <a:ext cx="11183815" cy="64309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Competências dos três níveis (esferas) de governo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b="1" kern="100" dirty="0">
                <a:solidFill>
                  <a:schemeClr val="accent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Nível Federal 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 nível federal, estão as sedes dos três Poderes – Executivo, Legislativo e Judiciário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Algumas competências do governo federal: 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Relações Internacionais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Comércio internacional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 </a:t>
            </a: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Grandes projetos de infraestrutura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– como rodovias, ferrovias, hidrelétrica;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Ensinos superior e técnico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;(*)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Defesa nacional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Polícias federais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Agências reguladoras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 (regular, </a:t>
            </a:r>
            <a:r>
              <a:rPr lang="pt-BR" sz="16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controlar e 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fiscalizar);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Assuntos econômicos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, como política fiscal, política cambial e política monetária.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Arrecadação e fiscalização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Banco Central</a:t>
            </a:r>
            <a:r>
              <a:rPr lang="pt-BR" sz="16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* - emissão de moeda, a supervisão do sistema financeiro, a execução da política monetária e cambial, e a atuação como "banco dos bancos" e do governo.</a:t>
            </a: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Meio ambiente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800"/>
              </a:spcAft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pt-BR" sz="16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Povos originários (indígenas) e tradicionais (ribeirinhos e quilombolas)</a:t>
            </a:r>
            <a:endParaRPr lang="pt-BR" sz="16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4565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2270</Words>
  <Application>Microsoft Office PowerPoint</Application>
  <PresentationFormat>Widescreen</PresentationFormat>
  <Paragraphs>202</Paragraphs>
  <Slides>27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27</vt:i4>
      </vt:variant>
    </vt:vector>
  </HeadingPairs>
  <TitlesOfParts>
    <vt:vector size="32" baseType="lpstr">
      <vt:lpstr>Aptos</vt:lpstr>
      <vt:lpstr>Aptos Display</vt:lpstr>
      <vt:lpstr>Arial</vt:lpstr>
      <vt:lpstr>Symbol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Vladimir Nepomuceno</dc:creator>
  <cp:lastModifiedBy>Vladimir Nepomuceno</cp:lastModifiedBy>
  <cp:revision>4</cp:revision>
  <dcterms:created xsi:type="dcterms:W3CDTF">2025-07-27T16:37:47Z</dcterms:created>
  <dcterms:modified xsi:type="dcterms:W3CDTF">2025-07-29T05:00:20Z</dcterms:modified>
</cp:coreProperties>
</file>