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9" r:id="rId2"/>
    <p:sldId id="384" r:id="rId3"/>
    <p:sldId id="388" r:id="rId4"/>
    <p:sldId id="387" r:id="rId5"/>
    <p:sldId id="385" r:id="rId6"/>
    <p:sldId id="390" r:id="rId7"/>
    <p:sldId id="391" r:id="rId8"/>
    <p:sldId id="395" r:id="rId9"/>
    <p:sldId id="396" r:id="rId10"/>
    <p:sldId id="394" r:id="rId11"/>
    <p:sldId id="397" r:id="rId12"/>
    <p:sldId id="398" r:id="rId13"/>
    <p:sldId id="399" r:id="rId14"/>
    <p:sldId id="400" r:id="rId15"/>
    <p:sldId id="401" r:id="rId16"/>
    <p:sldId id="393" r:id="rId17"/>
    <p:sldId id="403" r:id="rId18"/>
    <p:sldId id="402" r:id="rId19"/>
    <p:sldId id="392" r:id="rId20"/>
    <p:sldId id="405" r:id="rId21"/>
    <p:sldId id="408" r:id="rId22"/>
    <p:sldId id="407" r:id="rId23"/>
    <p:sldId id="412" r:id="rId24"/>
    <p:sldId id="413" r:id="rId25"/>
    <p:sldId id="411" r:id="rId26"/>
    <p:sldId id="409" r:id="rId27"/>
    <p:sldId id="416" r:id="rId28"/>
    <p:sldId id="415" r:id="rId29"/>
    <p:sldId id="418" r:id="rId30"/>
    <p:sldId id="417" r:id="rId31"/>
    <p:sldId id="414" r:id="rId32"/>
    <p:sldId id="420" r:id="rId33"/>
    <p:sldId id="419" r:id="rId34"/>
    <p:sldId id="406" r:id="rId35"/>
    <p:sldId id="421" r:id="rId36"/>
    <p:sldId id="379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c61fc6ca42b3a6d/Documents/DIAP/Principais%20bancadas/Bancadas%20Tem&#225;t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c61fc6ca42b3a6d/Documents/DIAP/Principais%20bancadas/Bancadas%20Tem&#225;tic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c61fc6ca42b3a6d/Documents/DIAP/Principais%20bancadas/Bancadas%20Tem&#225;tica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Câmara - Principais bancadas eleitas em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'[Bancadas Temáticas.xlsx]Planilha1'!$AJ$54:$AJ$58</c:f>
              <c:strCache>
                <c:ptCount val="5"/>
                <c:pt idx="0">
                  <c:v>Empresarial</c:v>
                </c:pt>
                <c:pt idx="1">
                  <c:v>Ruralista</c:v>
                </c:pt>
                <c:pt idx="2">
                  <c:v>Evangélica</c:v>
                </c:pt>
                <c:pt idx="3">
                  <c:v>Segurança/Bala</c:v>
                </c:pt>
                <c:pt idx="4">
                  <c:v>Sindical</c:v>
                </c:pt>
              </c:strCache>
            </c:strRef>
          </c:cat>
          <c:val>
            <c:numRef>
              <c:f>Planilha1!#REF!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1-4803-91B5-49B85C03403C}"/>
            </c:ext>
          </c:extLst>
        </c:ser>
        <c:ser>
          <c:idx val="1"/>
          <c:order val="1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F51-4803-91B5-49B85C0340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F51-4803-91B5-49B85C03403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F51-4803-91B5-49B85C03403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8F51-4803-91B5-49B85C0340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'[Bancadas Temáticas.xlsx]Planilha1'!$AJ$54:$AJ$58</c:f>
              <c:strCache>
                <c:ptCount val="5"/>
                <c:pt idx="0">
                  <c:v>Empresarial</c:v>
                </c:pt>
                <c:pt idx="1">
                  <c:v>Ruralista</c:v>
                </c:pt>
                <c:pt idx="2">
                  <c:v>Evangélica</c:v>
                </c:pt>
                <c:pt idx="3">
                  <c:v>Segurança/Bala</c:v>
                </c:pt>
                <c:pt idx="4">
                  <c:v>Sindical</c:v>
                </c:pt>
              </c:strCache>
            </c:strRef>
          </c:cat>
          <c:val>
            <c:numRef>
              <c:f>'[Bancadas Temáticas.xlsx]Planilha1'!$AK$54:$AK$58</c:f>
              <c:numCache>
                <c:formatCode>General</c:formatCode>
                <c:ptCount val="5"/>
                <c:pt idx="0">
                  <c:v>178</c:v>
                </c:pt>
                <c:pt idx="1">
                  <c:v>57</c:v>
                </c:pt>
                <c:pt idx="2">
                  <c:v>73</c:v>
                </c:pt>
                <c:pt idx="3">
                  <c:v>56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51-4803-91B5-49B85C03403C}"/>
            </c:ext>
          </c:extLst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'[Bancadas Temáticas.xlsx]Planilha1'!$AJ$54:$AJ$58</c:f>
              <c:strCache>
                <c:ptCount val="5"/>
                <c:pt idx="0">
                  <c:v>Empresarial</c:v>
                </c:pt>
                <c:pt idx="1">
                  <c:v>Ruralista</c:v>
                </c:pt>
                <c:pt idx="2">
                  <c:v>Evangélica</c:v>
                </c:pt>
                <c:pt idx="3">
                  <c:v>Segurança/Bala</c:v>
                </c:pt>
                <c:pt idx="4">
                  <c:v>Sindical</c:v>
                </c:pt>
              </c:strCache>
            </c:strRef>
          </c:cat>
          <c:val>
            <c:numRef>
              <c:f>Planilha1!#REF!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51-4803-91B5-49B85C034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40"/>
        <c:axId val="538197232"/>
        <c:axId val="538202808"/>
      </c:barChart>
      <c:catAx>
        <c:axId val="5381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8202808"/>
        <c:crosses val="autoZero"/>
        <c:auto val="1"/>
        <c:lblAlgn val="ctr"/>
        <c:lblOffset val="100"/>
        <c:noMultiLvlLbl val="0"/>
      </c:catAx>
      <c:valAx>
        <c:axId val="538202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819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Senado - Principais bancadas eleitas em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10-4DC5-A6C4-1F43484DC2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10-4DC5-A6C4-1F43484DC27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10-4DC5-A6C4-1F43484DC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10-4DC5-A6C4-1F43484DC2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'[Bancadas Temáticas.xlsx]Planilha1'!$AL$54:$AL$58</c:f>
              <c:strCache>
                <c:ptCount val="5"/>
                <c:pt idx="0">
                  <c:v>Empresarial</c:v>
                </c:pt>
                <c:pt idx="1">
                  <c:v>Ruralista</c:v>
                </c:pt>
                <c:pt idx="2">
                  <c:v>Evangélica</c:v>
                </c:pt>
                <c:pt idx="3">
                  <c:v>Segurança/Bala</c:v>
                </c:pt>
                <c:pt idx="4">
                  <c:v>Sindical</c:v>
                </c:pt>
              </c:strCache>
            </c:strRef>
          </c:cat>
          <c:val>
            <c:numRef>
              <c:f>'[Bancadas Temáticas.xlsx]Planilha1'!$AM$54:$AM$58</c:f>
              <c:numCache>
                <c:formatCode>General</c:formatCode>
                <c:ptCount val="5"/>
                <c:pt idx="0">
                  <c:v>32</c:v>
                </c:pt>
                <c:pt idx="1">
                  <c:v>24</c:v>
                </c:pt>
                <c:pt idx="2">
                  <c:v>12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10-4DC5-A6C4-1F43484DC27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46"/>
        <c:overlap val="40"/>
        <c:axId val="516636432"/>
        <c:axId val="516629216"/>
      </c:barChart>
      <c:catAx>
        <c:axId val="51663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6629216"/>
        <c:crosses val="autoZero"/>
        <c:auto val="1"/>
        <c:lblAlgn val="ctr"/>
        <c:lblOffset val="100"/>
        <c:noMultiLvlLbl val="0"/>
      </c:catAx>
      <c:valAx>
        <c:axId val="5166292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1663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Congresso - Principais bancadas</a:t>
            </a:r>
            <a:r>
              <a:rPr lang="pt-BR" baseline="0" dirty="0"/>
              <a:t> eleitas em 2022</a:t>
            </a:r>
          </a:p>
          <a:p>
            <a:pPr>
              <a:defRPr/>
            </a:pP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2593284507086945E-2"/>
          <c:y val="0.13492450031297429"/>
          <c:w val="0.96921641564934302"/>
          <c:h val="0.81019473002752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EE-4210-9A61-6EE307D12A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EE-4210-9A61-6EE307D12AB0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EE-4210-9A61-6EE307D12AB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EE-4210-9A61-6EE307D12A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'[Bancadas Temáticas.xlsx]Planilha1'!$AN$54:$AN$58</c:f>
              <c:strCache>
                <c:ptCount val="5"/>
                <c:pt idx="0">
                  <c:v>Empresarial</c:v>
                </c:pt>
                <c:pt idx="1">
                  <c:v>Ruralista</c:v>
                </c:pt>
                <c:pt idx="2">
                  <c:v>Evangélica</c:v>
                </c:pt>
                <c:pt idx="3">
                  <c:v>Segurança/Bala</c:v>
                </c:pt>
                <c:pt idx="4">
                  <c:v>Sindical</c:v>
                </c:pt>
              </c:strCache>
            </c:strRef>
          </c:cat>
          <c:val>
            <c:numRef>
              <c:f>'[Bancadas Temáticas.xlsx]Planilha1'!$AO$54:$AO$58</c:f>
              <c:numCache>
                <c:formatCode>General</c:formatCode>
                <c:ptCount val="5"/>
                <c:pt idx="0">
                  <c:v>210</c:v>
                </c:pt>
                <c:pt idx="1">
                  <c:v>81</c:v>
                </c:pt>
                <c:pt idx="2">
                  <c:v>85</c:v>
                </c:pt>
                <c:pt idx="3">
                  <c:v>66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EE-4210-9A61-6EE307D12A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8"/>
        <c:overlap val="-18"/>
        <c:axId val="558201448"/>
        <c:axId val="558204728"/>
      </c:barChart>
      <c:catAx>
        <c:axId val="55820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8204728"/>
        <c:crosses val="autoZero"/>
        <c:auto val="1"/>
        <c:lblAlgn val="ctr"/>
        <c:lblOffset val="100"/>
        <c:noMultiLvlLbl val="0"/>
      </c:catAx>
      <c:valAx>
        <c:axId val="558204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820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Câmara - Principais Bancadas</a:t>
            </a:r>
          </a:p>
        </c:rich>
      </c:tx>
      <c:layout>
        <c:manualLayout>
          <c:xMode val="edge"/>
          <c:yMode val="edge"/>
          <c:x val="0.36177558520798131"/>
          <c:y val="3.51365532802142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6208615522714177E-2"/>
          <c:y val="4.5257590629750086E-2"/>
          <c:w val="0.95119860017497815"/>
          <c:h val="0.80746703968203259"/>
        </c:manualLayout>
      </c:layout>
      <c:lineChart>
        <c:grouping val="standard"/>
        <c:varyColors val="0"/>
        <c:ser>
          <c:idx val="0"/>
          <c:order val="0"/>
          <c:tx>
            <c:v>Empresarial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6419753086420213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94-4410-B748-3AF142AC4058}"/>
                </c:ext>
              </c:extLst>
            </c:dLbl>
            <c:dLbl>
              <c:idx val="1"/>
              <c:layout>
                <c:manualLayout>
                  <c:x val="-7.4074074074074077E-3"/>
                  <c:y val="-2.0576131687242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94-4410-B748-3AF142AC4058}"/>
                </c:ext>
              </c:extLst>
            </c:dLbl>
            <c:dLbl>
              <c:idx val="2"/>
              <c:layout>
                <c:manualLayout>
                  <c:x val="-1.6049382716049564E-2"/>
                  <c:y val="-2.8806584362139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94-4410-B748-3AF142AC40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Planilha1!$C$16:$F$16</c:f>
              <c:numCache>
                <c:formatCode>General</c:formatCode>
                <c:ptCount val="4"/>
                <c:pt idx="0">
                  <c:v>246</c:v>
                </c:pt>
                <c:pt idx="1">
                  <c:v>221</c:v>
                </c:pt>
                <c:pt idx="2">
                  <c:v>204</c:v>
                </c:pt>
                <c:pt idx="3">
                  <c:v>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94-4410-B748-3AF142AC4058}"/>
            </c:ext>
          </c:extLst>
        </c:ser>
        <c:ser>
          <c:idx val="1"/>
          <c:order val="1"/>
          <c:tx>
            <c:v>Ruralista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2D94-4410-B748-3AF142AC405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2D94-4410-B748-3AF142AC4058}"/>
              </c:ext>
            </c:extLst>
          </c:dPt>
          <c:dLbls>
            <c:dLbl>
              <c:idx val="0"/>
              <c:layout>
                <c:manualLayout>
                  <c:x val="-4.9382716049382715E-3"/>
                  <c:y val="-2.469135802469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94-4410-B748-3AF142AC4058}"/>
                </c:ext>
              </c:extLst>
            </c:dLbl>
            <c:dLbl>
              <c:idx val="1"/>
              <c:layout>
                <c:manualLayout>
                  <c:x val="-1.2345679012345678E-2"/>
                  <c:y val="-2.057613168724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94-4410-B748-3AF142AC4058}"/>
                </c:ext>
              </c:extLst>
            </c:dLbl>
            <c:dLbl>
              <c:idx val="2"/>
              <c:layout>
                <c:manualLayout>
                  <c:x val="-1.6711896577980511E-2"/>
                  <c:y val="1.412510895790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94-4410-B748-3AF142AC4058}"/>
                </c:ext>
              </c:extLst>
            </c:dLbl>
            <c:dLbl>
              <c:idx val="3"/>
              <c:layout>
                <c:manualLayout>
                  <c:x val="-9.187859533784969E-3"/>
                  <c:y val="1.652962018688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94-4410-B748-3AF142AC40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Planilha1!$C$17:$F$17</c:f>
              <c:numCache>
                <c:formatCode>General</c:formatCode>
                <c:ptCount val="4"/>
                <c:pt idx="0">
                  <c:v>142</c:v>
                </c:pt>
                <c:pt idx="1">
                  <c:v>109</c:v>
                </c:pt>
                <c:pt idx="2">
                  <c:v>80</c:v>
                </c:pt>
                <c:pt idx="3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D94-4410-B748-3AF142AC4058}"/>
            </c:ext>
          </c:extLst>
        </c:ser>
        <c:ser>
          <c:idx val="2"/>
          <c:order val="2"/>
          <c:tx>
            <c:v>Evangélica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2D94-4410-B748-3AF142AC4058}"/>
              </c:ext>
            </c:extLst>
          </c:dPt>
          <c:dLbls>
            <c:dLbl>
              <c:idx val="0"/>
              <c:layout>
                <c:manualLayout>
                  <c:x val="-7.4074074074074302E-3"/>
                  <c:y val="-1.64609053497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94-4410-B748-3AF142AC4058}"/>
                </c:ext>
              </c:extLst>
            </c:dLbl>
            <c:dLbl>
              <c:idx val="1"/>
              <c:layout>
                <c:manualLayout>
                  <c:x val="-8.6419753086420664E-3"/>
                  <c:y val="-2.469135802469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94-4410-B748-3AF142AC4058}"/>
                </c:ext>
              </c:extLst>
            </c:dLbl>
            <c:dLbl>
              <c:idx val="2"/>
              <c:layout>
                <c:manualLayout>
                  <c:x val="-6.5310971063909521E-3"/>
                  <c:y val="-1.4397317776277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94-4410-B748-3AF142AC40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Planilha1!$C$18:$F$18</c:f>
              <c:numCache>
                <c:formatCode>General</c:formatCode>
                <c:ptCount val="4"/>
                <c:pt idx="0">
                  <c:v>70</c:v>
                </c:pt>
                <c:pt idx="1">
                  <c:v>75</c:v>
                </c:pt>
                <c:pt idx="2">
                  <c:v>85</c:v>
                </c:pt>
                <c:pt idx="3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D94-4410-B748-3AF142AC4058}"/>
            </c:ext>
          </c:extLst>
        </c:ser>
        <c:ser>
          <c:idx val="3"/>
          <c:order val="3"/>
          <c:tx>
            <c:v>Segurança/Bala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382716049382715E-3"/>
                  <c:y val="1.64609053497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94-4410-B748-3AF142AC4058}"/>
                </c:ext>
              </c:extLst>
            </c:dLbl>
            <c:dLbl>
              <c:idx val="1"/>
              <c:layout>
                <c:manualLayout>
                  <c:x val="-9.0533933568142166E-17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94-4410-B748-3AF142AC4058}"/>
                </c:ext>
              </c:extLst>
            </c:dLbl>
            <c:dLbl>
              <c:idx val="2"/>
              <c:layout>
                <c:manualLayout>
                  <c:x val="-1.6844409145272236E-2"/>
                  <c:y val="1.4168245874474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94-4410-B748-3AF142AC4058}"/>
                </c:ext>
              </c:extLst>
            </c:dLbl>
            <c:dLbl>
              <c:idx val="3"/>
              <c:layout>
                <c:manualLayout>
                  <c:x val="-4.5939297668924399E-2"/>
                  <c:y val="-2.597511743653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94-4410-B748-3AF142AC40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Planilha1!$C$19:$F$19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61</c:v>
                </c:pt>
                <c:pt idx="3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D94-4410-B748-3AF142AC4058}"/>
            </c:ext>
          </c:extLst>
        </c:ser>
        <c:ser>
          <c:idx val="4"/>
          <c:order val="4"/>
          <c:tx>
            <c:v>Sindical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2D94-4410-B748-3AF142AC405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2D94-4410-B748-3AF142AC4058}"/>
              </c:ext>
            </c:extLst>
          </c:dPt>
          <c:dLbls>
            <c:dLbl>
              <c:idx val="0"/>
              <c:layout>
                <c:manualLayout>
                  <c:x val="-1.1111111111111112E-2"/>
                  <c:y val="2.2633744855967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D94-4410-B748-3AF142AC4058}"/>
                </c:ext>
              </c:extLst>
            </c:dLbl>
            <c:dLbl>
              <c:idx val="1"/>
              <c:layout>
                <c:manualLayout>
                  <c:x val="-1.4814814814814815E-2"/>
                  <c:y val="1.234567901234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94-4410-B748-3AF142AC4058}"/>
                </c:ext>
              </c:extLst>
            </c:dLbl>
            <c:dLbl>
              <c:idx val="2"/>
              <c:layout>
                <c:manualLayout>
                  <c:x val="-1.2250479378379808E-2"/>
                  <c:y val="2.125236881171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94-4410-B748-3AF142AC4058}"/>
                </c:ext>
              </c:extLst>
            </c:dLbl>
            <c:dLbl>
              <c:idx val="3"/>
              <c:layout>
                <c:manualLayout>
                  <c:x val="-1.3781789300677397E-2"/>
                  <c:y val="2.8336491748949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D94-4410-B748-3AF142AC40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Planilha1!$C$20:$F$20</c:f>
              <c:numCache>
                <c:formatCode>General</c:formatCode>
                <c:ptCount val="4"/>
                <c:pt idx="0">
                  <c:v>64</c:v>
                </c:pt>
                <c:pt idx="1">
                  <c:v>51</c:v>
                </c:pt>
                <c:pt idx="2">
                  <c:v>35</c:v>
                </c:pt>
                <c:pt idx="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2D94-4410-B748-3AF142AC4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272504"/>
        <c:axId val="558270536"/>
      </c:lineChart>
      <c:catAx>
        <c:axId val="55827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8270536"/>
        <c:crosses val="autoZero"/>
        <c:auto val="0"/>
        <c:lblAlgn val="ctr"/>
        <c:lblOffset val="100"/>
        <c:noMultiLvlLbl val="0"/>
      </c:catAx>
      <c:valAx>
        <c:axId val="55827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8272504"/>
        <c:crossesAt val="2010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Senado - Principais Bancadas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7598636702345319E-2"/>
          <c:y val="8.7666569888630808E-2"/>
          <c:w val="0.94514646346809161"/>
          <c:h val="0.7430018976071109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7793983156071557E-3"/>
                  <c:y val="1.863405853148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4F-47AF-A03D-FDE73F7D4DE0}"/>
                </c:ext>
              </c:extLst>
            </c:dLbl>
            <c:dLbl>
              <c:idx val="1"/>
              <c:layout>
                <c:manualLayout>
                  <c:x val="-3.604013758960789E-2"/>
                  <c:y val="-2.0724117639712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4F-47AF-A03D-FDE73F7D4DE0}"/>
                </c:ext>
              </c:extLst>
            </c:dLbl>
            <c:dLbl>
              <c:idx val="2"/>
              <c:layout>
                <c:manualLayout>
                  <c:x val="9.4117635433979344E-3"/>
                  <c:y val="-1.8937710031972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4F-47AF-A03D-FDE73F7D4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Planilha1!$G$16:$J$16</c:f>
              <c:numCache>
                <c:formatCode>General</c:formatCode>
                <c:ptCount val="4"/>
                <c:pt idx="0">
                  <c:v>27</c:v>
                </c:pt>
                <c:pt idx="1">
                  <c:v>30</c:v>
                </c:pt>
                <c:pt idx="2">
                  <c:v>38</c:v>
                </c:pt>
                <c:pt idx="3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4F-47AF-A03D-FDE73F7D4DE0}"/>
            </c:ext>
          </c:extLst>
        </c:ser>
        <c:ser>
          <c:idx val="1"/>
          <c:order val="1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891157641850006E-2"/>
                  <c:y val="2.9282091978048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4F-47AF-A03D-FDE73F7D4DE0}"/>
                </c:ext>
              </c:extLst>
            </c:dLbl>
            <c:dLbl>
              <c:idx val="1"/>
              <c:layout>
                <c:manualLayout>
                  <c:x val="-1.0891157641849978E-2"/>
                  <c:y val="1.863405853148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4F-47AF-A03D-FDE73F7D4DE0}"/>
                </c:ext>
              </c:extLst>
            </c:dLbl>
            <c:dLbl>
              <c:idx val="2"/>
              <c:layout>
                <c:manualLayout>
                  <c:x val="-2.0392154344029106E-2"/>
                  <c:y val="-1.8937710031972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4F-47AF-A03D-FDE73F7D4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Planilha1!$G$17:$J$17</c:f>
              <c:numCache>
                <c:formatCode>General</c:formatCode>
                <c:ptCount val="4"/>
                <c:pt idx="0">
                  <c:v>18</c:v>
                </c:pt>
                <c:pt idx="1">
                  <c:v>17</c:v>
                </c:pt>
                <c:pt idx="2">
                  <c:v>27</c:v>
                </c:pt>
                <c:pt idx="3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94F-47AF-A03D-FDE73F7D4DE0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063872127288038E-2"/>
                  <c:y val="-2.3958075254766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4F-47AF-A03D-FDE73F7D4DE0}"/>
                </c:ext>
              </c:extLst>
            </c:dLbl>
            <c:dLbl>
              <c:idx val="1"/>
              <c:layout>
                <c:manualLayout>
                  <c:x val="-9.3759147515253966E-3"/>
                  <c:y val="-2.3958075254766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4F-47AF-A03D-FDE73F7D4DE0}"/>
                </c:ext>
              </c:extLst>
            </c:dLbl>
            <c:dLbl>
              <c:idx val="2"/>
              <c:layout>
                <c:manualLayout>
                  <c:x val="1.0998300324433996E-2"/>
                  <c:y val="7.1016412619896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4F-47AF-A03D-FDE73F7D4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Planilha1!$G$18:$J$18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94F-47AF-A03D-FDE73F7D4DE0}"/>
            </c:ext>
          </c:extLst>
        </c:ser>
        <c:ser>
          <c:idx val="3"/>
          <c:order val="3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879573757626697E-3"/>
                  <c:y val="-1.597205016984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4F-47AF-A03D-FDE73F7D4DE0}"/>
                </c:ext>
              </c:extLst>
            </c:dLbl>
            <c:dLbl>
              <c:idx val="1"/>
              <c:layout>
                <c:manualLayout>
                  <c:x val="-1.5626524585875622E-2"/>
                  <c:y val="-1.8634058531485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4F-47AF-A03D-FDE73F7D4DE0}"/>
                </c:ext>
              </c:extLst>
            </c:dLbl>
            <c:dLbl>
              <c:idx val="2"/>
              <c:layout>
                <c:manualLayout>
                  <c:x val="-1.4063872127288124E-2"/>
                  <c:y val="-2.395807525476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4F-47AF-A03D-FDE73F7D4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Planilha1!$G$19:$J$19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94F-47AF-A03D-FDE73F7D4DE0}"/>
            </c:ext>
          </c:extLst>
        </c:ser>
        <c:ser>
          <c:idx val="4"/>
          <c:order val="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189177044463152E-2"/>
                  <c:y val="-1.863405853148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4F-47AF-A03D-FDE73F7D4DE0}"/>
                </c:ext>
              </c:extLst>
            </c:dLbl>
            <c:dLbl>
              <c:idx val="1"/>
              <c:layout>
                <c:manualLayout>
                  <c:x val="-1.0938567210112896E-2"/>
                  <c:y val="-2.1296066893126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4F-47AF-A03D-FDE73F7D4DE0}"/>
                </c:ext>
              </c:extLst>
            </c:dLbl>
            <c:dLbl>
              <c:idx val="2"/>
              <c:layout>
                <c:manualLayout>
                  <c:x val="-1.2501219668700452E-2"/>
                  <c:y val="1.3310041808203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4F-47AF-A03D-FDE73F7D4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Planilha1!$G$20:$J$20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94F-47AF-A03D-FDE73F7D4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2577848"/>
        <c:axId val="442577192"/>
      </c:lineChart>
      <c:catAx>
        <c:axId val="44257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2577192"/>
        <c:crosses val="autoZero"/>
        <c:auto val="1"/>
        <c:lblAlgn val="ctr"/>
        <c:lblOffset val="100"/>
        <c:noMultiLvlLbl val="0"/>
      </c:catAx>
      <c:valAx>
        <c:axId val="44257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257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03442707573061"/>
          <c:y val="0.87143134823867308"/>
          <c:w val="0.59776012433989356"/>
          <c:h val="4.0304799474623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Congresso - Principais Bancadas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4713994325104013E-2"/>
          <c:y val="8.9036353570211418E-2"/>
          <c:w val="0.93804559662428599"/>
          <c:h val="0.7403485180958847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211506748524608E-2"/>
                  <c:y val="-2.6406036378331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BA-4C96-ABF1-419921FC5365}"/>
                </c:ext>
              </c:extLst>
            </c:dLbl>
            <c:dLbl>
              <c:idx val="1"/>
              <c:layout>
                <c:manualLayout>
                  <c:x val="-1.0952777021788387E-2"/>
                  <c:y val="2.880658513999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BA-4C96-ABF1-419921FC5365}"/>
                </c:ext>
              </c:extLst>
            </c:dLbl>
            <c:dLbl>
              <c:idx val="2"/>
              <c:layout>
                <c:manualLayout>
                  <c:x val="-2.5034918906944887E-2"/>
                  <c:y val="-3.6008231424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BA-4C96-ABF1-419921FC5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Planilha1!$K$16:$N$16</c:f>
              <c:numCache>
                <c:formatCode>General</c:formatCode>
                <c:ptCount val="4"/>
                <c:pt idx="0">
                  <c:v>273</c:v>
                </c:pt>
                <c:pt idx="1">
                  <c:v>251</c:v>
                </c:pt>
                <c:pt idx="2">
                  <c:v>242</c:v>
                </c:pt>
                <c:pt idx="3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BA-4C96-ABF1-419921FC5365}"/>
            </c:ext>
          </c:extLst>
        </c:ser>
        <c:ser>
          <c:idx val="1"/>
          <c:order val="1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211506748524608E-2"/>
                  <c:y val="-2.1604938854998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BA-4C96-ABF1-419921FC5365}"/>
                </c:ext>
              </c:extLst>
            </c:dLbl>
            <c:dLbl>
              <c:idx val="1"/>
              <c:layout>
                <c:manualLayout>
                  <c:x val="-1.4082141885156498E-2"/>
                  <c:y val="2.88065851399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BA-4C96-ABF1-419921FC5365}"/>
                </c:ext>
              </c:extLst>
            </c:dLbl>
            <c:dLbl>
              <c:idx val="2"/>
              <c:layout>
                <c:manualLayout>
                  <c:x val="-1.7211506748524608E-2"/>
                  <c:y val="-1.6803841331665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BA-4C96-ABF1-419921FC5365}"/>
                </c:ext>
              </c:extLst>
            </c:dLbl>
            <c:dLbl>
              <c:idx val="3"/>
              <c:layout>
                <c:manualLayout>
                  <c:x val="-5.9877021085199024E-3"/>
                  <c:y val="1.189565840314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BA-4C96-ABF1-419921FC5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Planilha1!$K$17:$N$17</c:f>
              <c:numCache>
                <c:formatCode>General</c:formatCode>
                <c:ptCount val="4"/>
                <c:pt idx="0">
                  <c:v>160</c:v>
                </c:pt>
                <c:pt idx="1">
                  <c:v>126</c:v>
                </c:pt>
                <c:pt idx="2">
                  <c:v>107</c:v>
                </c:pt>
                <c:pt idx="3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8BA-4C96-ABF1-419921FC5365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646824316840554E-2"/>
                  <c:y val="-1.920439009333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BA-4C96-ABF1-419921FC5365}"/>
                </c:ext>
              </c:extLst>
            </c:dLbl>
            <c:dLbl>
              <c:idx val="1"/>
              <c:layout>
                <c:manualLayout>
                  <c:x val="-1.0952777021788387E-2"/>
                  <c:y val="-1.440329256999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BA-4C96-ABF1-419921FC5365}"/>
                </c:ext>
              </c:extLst>
            </c:dLbl>
            <c:dLbl>
              <c:idx val="2"/>
              <c:layout>
                <c:manualLayout>
                  <c:x val="-6.2587297267362218E-3"/>
                  <c:y val="7.2016462849995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BA-4C96-ABF1-419921FC5365}"/>
                </c:ext>
              </c:extLst>
            </c:dLbl>
            <c:dLbl>
              <c:idx val="3"/>
              <c:layout>
                <c:manualLayout>
                  <c:x val="-8.9815531627796888E-3"/>
                  <c:y val="-1.427479008377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BA-4C96-ABF1-419921FC5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Planilha1!$K$18:$N$18</c:f>
              <c:numCache>
                <c:formatCode>General</c:formatCode>
                <c:ptCount val="4"/>
                <c:pt idx="0">
                  <c:v>73</c:v>
                </c:pt>
                <c:pt idx="1">
                  <c:v>78</c:v>
                </c:pt>
                <c:pt idx="2">
                  <c:v>92</c:v>
                </c:pt>
                <c:pt idx="3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8BA-4C96-ABF1-419921FC5365}"/>
            </c:ext>
          </c:extLst>
        </c:ser>
        <c:ser>
          <c:idx val="3"/>
          <c:order val="3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3880945901043331E-3"/>
                  <c:y val="1.9204390093332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BA-4C96-ABF1-419921FC5365}"/>
                </c:ext>
              </c:extLst>
            </c:dLbl>
            <c:dLbl>
              <c:idx val="1"/>
              <c:layout>
                <c:manualLayout>
                  <c:x val="-2.034087161189272E-2"/>
                  <c:y val="2.1604938854998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BA-4C96-ABF1-419921FC5365}"/>
                </c:ext>
              </c:extLst>
            </c:dLbl>
            <c:dLbl>
              <c:idx val="2"/>
              <c:layout>
                <c:manualLayout>
                  <c:x val="-5.9877021085197931E-3"/>
                  <c:y val="2.141218512566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BA-4C96-ABF1-419921FC5365}"/>
                </c:ext>
              </c:extLst>
            </c:dLbl>
            <c:dLbl>
              <c:idx val="3"/>
              <c:layout>
                <c:manualLayout>
                  <c:x val="-7.4846276356496317E-3"/>
                  <c:y val="1.427479008377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BA-4C96-ABF1-419921FC5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Planilha1!$K$19:$N$19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70</c:v>
                </c:pt>
                <c:pt idx="3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8BA-4C96-ABF1-419921FC5365}"/>
            </c:ext>
          </c:extLst>
        </c:ser>
        <c:ser>
          <c:idx val="4"/>
          <c:order val="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082141885156498E-2"/>
                  <c:y val="1.9204390093332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8BA-4C96-ABF1-419921FC5365}"/>
                </c:ext>
              </c:extLst>
            </c:dLbl>
            <c:dLbl>
              <c:idx val="1"/>
              <c:layout>
                <c:manualLayout>
                  <c:x val="-1.7211506748524608E-2"/>
                  <c:y val="1.6803841331665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8BA-4C96-ABF1-419921FC5365}"/>
                </c:ext>
              </c:extLst>
            </c:dLbl>
            <c:dLbl>
              <c:idx val="2"/>
              <c:layout>
                <c:manualLayout>
                  <c:x val="-1.095278013252152E-2"/>
                  <c:y val="2.14764404143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8BA-4C96-ABF1-419921FC5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2010</c:v>
              </c:pt>
              <c:pt idx="1">
                <c:v>2014</c:v>
              </c:pt>
              <c:pt idx="2">
                <c:v>2018</c:v>
              </c:pt>
              <c:pt idx="3">
                <c:v>2022</c:v>
              </c:pt>
            </c:numLit>
          </c:cat>
          <c:val>
            <c:numRef>
              <c:f>Planilha1!$K$20:$N$20</c:f>
              <c:numCache>
                <c:formatCode>General</c:formatCode>
                <c:ptCount val="4"/>
                <c:pt idx="0">
                  <c:v>72</c:v>
                </c:pt>
                <c:pt idx="1">
                  <c:v>60</c:v>
                </c:pt>
                <c:pt idx="2">
                  <c:v>40</c:v>
                </c:pt>
                <c:pt idx="3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28BA-4C96-ABF1-419921FC5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5673528"/>
        <c:axId val="655672544"/>
      </c:lineChart>
      <c:catAx>
        <c:axId val="65567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5672544"/>
        <c:crosses val="autoZero"/>
        <c:auto val="1"/>
        <c:lblAlgn val="ctr"/>
        <c:lblOffset val="100"/>
        <c:noMultiLvlLbl val="0"/>
      </c:catAx>
      <c:valAx>
        <c:axId val="65567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567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95892019011098"/>
          <c:y val="0.87787179822083428"/>
          <c:w val="0.57608215961977804"/>
          <c:h val="4.0509543882503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0.64979</cdr:x>
      <cdr:y>0.94017</cdr:y>
    </cdr:from>
    <cdr:to>
      <cdr:x>0.97038</cdr:x>
      <cdr:y>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3CE980CE-3EAD-429F-8D50-5B478AF8FB05}"/>
            </a:ext>
          </a:extLst>
        </cdr:cNvPr>
        <cdr:cNvSpPr txBox="1"/>
      </cdr:nvSpPr>
      <cdr:spPr>
        <a:xfrm xmlns:a="http://schemas.openxmlformats.org/drawingml/2006/main">
          <a:off x="5260864" y="5051652"/>
          <a:ext cx="2595562" cy="321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0.67626</cdr:x>
      <cdr:y>0.95854</cdr:y>
    </cdr:from>
    <cdr:to>
      <cdr:x>0.9395</cdr:x>
      <cdr:y>0.99127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C5EE2897-A65E-4FB3-A1AD-84325CB318CD}"/>
            </a:ext>
          </a:extLst>
        </cdr:cNvPr>
        <cdr:cNvSpPr txBox="1"/>
      </cdr:nvSpPr>
      <cdr:spPr>
        <a:xfrm xmlns:a="http://schemas.openxmlformats.org/drawingml/2006/main">
          <a:off x="5475176" y="5230245"/>
          <a:ext cx="2131219" cy="17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0.69871</cdr:x>
      <cdr:y>0.96221</cdr:y>
    </cdr:from>
    <cdr:to>
      <cdr:x>1</cdr:x>
      <cdr:y>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B88AF19E-9B7B-480E-AF24-C1483D65984B}"/>
            </a:ext>
          </a:extLst>
        </cdr:cNvPr>
        <cdr:cNvSpPr txBox="1"/>
      </cdr:nvSpPr>
      <cdr:spPr>
        <a:xfrm xmlns:a="http://schemas.openxmlformats.org/drawingml/2006/main">
          <a:off x="5656932" y="5162215"/>
          <a:ext cx="2439319" cy="202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Fonte: DIAP - Radiografia do Congresso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0.70341</cdr:x>
      <cdr:y>0.96122</cdr:y>
    </cdr:from>
    <cdr:to>
      <cdr:x>1</cdr:x>
      <cdr:y>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7DABD6C5-35A0-4B4A-95A6-99D06CCFD5E3}"/>
            </a:ext>
          </a:extLst>
        </cdr:cNvPr>
        <cdr:cNvSpPr txBox="1"/>
      </cdr:nvSpPr>
      <cdr:spPr>
        <a:xfrm xmlns:a="http://schemas.openxmlformats.org/drawingml/2006/main">
          <a:off x="5967770" y="5131072"/>
          <a:ext cx="2516286" cy="207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Fonte: DIAP</a:t>
          </a:r>
          <a:r>
            <a:rPr lang="pt-BR" sz="1100" baseline="0" dirty="0"/>
            <a:t> - Radiografia do Congresso</a:t>
          </a:r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AD52A-9F9E-4A62-A859-B999C34416DB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4BE6A-DB86-4E2C-B185-6AE306023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06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4BE6A-DB86-4E2C-B185-6AE306023F5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57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4BE6A-DB86-4E2C-B185-6AE306023F5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25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991E4-2A40-44E4-AB5E-1FB8F829D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3A7921-A656-9972-3A9B-678B9ADA9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A61643-FC4D-3BE0-3CE1-751BF71F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7B9F90-9FFE-704D-3760-33E082D2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7EBC6A-0F75-7B52-7661-09B38C70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92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030BA-4775-9D02-7DF8-1223239F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47361E-27C0-B594-4523-518793041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9C8A64-B9DC-AAE9-3C77-69D74AB7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839753-DD35-F49E-1309-869C72F0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D799E6-D646-CA19-4987-866A0888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25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95A850-2EA6-112C-0003-61E019B38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B6ADE5-271D-0B11-DEA6-3073D6695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303501-4ACA-3D9E-CAF1-3F1EE864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E4A008-A930-F818-1412-D4A6A2B8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B6C6A8-6D5A-486E-03BE-3BA9BA5E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444E5-34D4-F9C9-2B20-B3D24887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363F52-F4E2-9D9D-2CBC-358E6C82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376A5-9BCD-8887-7192-9ED97786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17FEB8-4BEA-7F44-9A83-530E71E0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445871-CF82-647D-186F-59151EAF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10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46013-1EF1-CAE2-0D65-F380C5A2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165D44-4DD1-317A-1288-740B557BE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D41B7F-CF0E-F386-BF07-4EC6952B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96610C-A753-997E-E86F-BADDD0C4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BD0709-6E0B-DE46-D4BF-F0B2A585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30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8B6B1-0BEC-ABDC-4D52-4AA596AB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E38BD9-F706-5734-DD10-0546F4B58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649CAD-F6DB-288E-86EE-89DFC48C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536FB3-07AB-894C-6D3D-10C0B1FC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737327-DFC4-D53C-EC58-96EE62EF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298CE-52AF-28C2-788A-0CEEA151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77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A597F-DF3D-D93D-A658-F19A9F2F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39EFDB-538D-5463-3381-DD6987CE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8AA972-8203-68A5-FF6B-7733BDF55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9FC09C-6787-CAF4-A36D-1A5512715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1E3FDC-275B-16E2-282D-DD54B489D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A292D7-4D67-847C-0739-31AE2BD1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894323-B796-18B6-67A5-9AA5002D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0758FEA-2CC1-3F08-D583-20052AB2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9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B9B2C-D9DB-8523-D6B7-C0FC4C90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BA8B0F0-4410-B22B-FDA9-5680929C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90748E-E68C-8205-F607-355752B7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C130E6-83BD-E4E9-65AF-A577380E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74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41367C-5679-7C8D-8D40-411E4C35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78300A-5824-85CE-DC37-5C16759F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15A38C-A280-64E2-D9D8-802D03A8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54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833CC-09F7-FFFA-1E78-D8B2FA03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5DB493-F17A-A888-A32F-3D065366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9CE9D5-9519-6817-607A-A86BFE919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DB3E60-3A7F-CD75-88A2-2990BB0C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60E367-5B66-B2A0-E020-6F42F9E5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7931D3-3314-5D96-CF90-4869A0B3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8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D9658-8A82-FE82-C485-57057FD5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E86C50-B4AC-1FC4-7283-680FE867C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A82CC9-153A-3A67-9DB8-DFEC1D91C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373DDE-F04B-2A17-4492-939CF706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080EF8-E9AF-D471-0301-4C9B3E0C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279742-0DDE-6EA3-3C6E-55C920FF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CBDC26-CD0D-EC12-A27A-5C18D4A1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BE7089-9A4F-59FF-AEDD-BADB63429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EB9022-7AD5-518B-24CB-E260CD3F4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8E7D9D-1216-40DC-84CC-FD697AE0F345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C9E88E-323C-D786-2D6C-2A3C22A0F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D5FFD-5B55-C33D-1715-5B9CEEA71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53F6EF-3398-496D-AD54-1FAACA0708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3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CB35E978-1505-4A89-083E-86DEB683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6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C9A6E4F-CE8A-C021-DC56-E9116562B9E0}"/>
              </a:ext>
            </a:extLst>
          </p:cNvPr>
          <p:cNvSpPr txBox="1"/>
          <p:nvPr/>
        </p:nvSpPr>
        <p:spPr>
          <a:xfrm>
            <a:off x="0" y="1591853"/>
            <a:ext cx="12191999" cy="3363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REFORMA ADMINISTRATIVA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700" dirty="0"/>
              <a:t>PROPOSTAS DO GT/CÂMARA DOS DEPUTADOS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700" dirty="0"/>
              <a:t>IMPACTOS NAS POLÍTICAS PÚBLICAS E NA SOCIEDADE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700" dirty="0"/>
              <a:t>PROPOSTAS DO MINISTÉRIO DA GESTÃO E INOVAÇÃO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700" dirty="0"/>
              <a:t>PARTICIPAÇÃO DAS ENTIDADES REPRESENTATIVAS DOS SERVIDORES PÚBLICOS.</a:t>
            </a:r>
          </a:p>
        </p:txBody>
      </p:sp>
    </p:spTree>
    <p:extLst>
      <p:ext uri="{BB962C8B-B14F-4D97-AF65-F5344CB8AC3E}">
        <p14:creationId xmlns:p14="http://schemas.microsoft.com/office/powerpoint/2010/main" val="396999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23C13-6795-954F-7BEC-0B1FAB084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227E2D3A-01A6-E350-B5AF-405C6F386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53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7350C24-8D7E-C502-880D-3FE3943B06DD}"/>
              </a:ext>
            </a:extLst>
          </p:cNvPr>
          <p:cNvSpPr txBox="1"/>
          <p:nvPr/>
        </p:nvSpPr>
        <p:spPr>
          <a:xfrm>
            <a:off x="707366" y="289395"/>
            <a:ext cx="11038936" cy="358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Objetivos do GT: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Criar base para reforma administrativa mais ampla;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Redução da “máquina pública” – redução de despesas;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Texto-base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contou com contribuições de diversas entidades da sociedade civil, incluindo a Federação do Comércio de Bens, Serviços e Turismo do Estado de São Paulo (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Fecomercio-SP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e a Confederação Nacional do Comércio de Bens, Serviços e Turismo (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CNC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Confederação Nacional da Industria (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CNI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FIESP.</a:t>
            </a:r>
          </a:p>
        </p:txBody>
      </p:sp>
    </p:spTree>
    <p:extLst>
      <p:ext uri="{BB962C8B-B14F-4D97-AF65-F5344CB8AC3E}">
        <p14:creationId xmlns:p14="http://schemas.microsoft.com/office/powerpoint/2010/main" val="366597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C7C22-2A02-9D55-FFC8-E42B8AB16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49064CEC-FD71-912E-44CC-D342EFC9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BA929B-A2D9-5CA6-6B0E-4FF51FB44607}"/>
              </a:ext>
            </a:extLst>
          </p:cNvPr>
          <p:cNvSpPr txBox="1"/>
          <p:nvPr/>
        </p:nvSpPr>
        <p:spPr>
          <a:xfrm>
            <a:off x="586596" y="292468"/>
            <a:ext cx="11168332" cy="579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O texto-base da reforma administrativa está organizado em 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três eixos principais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Inovação e informatização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visa estabelecer mecanismos de incentivo à inovação no setor público e incrementar a política de governo digital, adotando procedimentos informatizados </a:t>
            </a:r>
            <a:r>
              <a:rPr lang="pt-BR" sz="20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tanto na prestação de serviços públicos quanto nas rotinas internas da administração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/>
              <a:t>Política de gestão de pessoas</a:t>
            </a:r>
            <a:r>
              <a:rPr lang="pt-BR" sz="2000" dirty="0"/>
              <a:t>: foca em: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aprimoramento dos mecanismos de seleção de pessoal</a:t>
            </a:r>
            <a:r>
              <a:rPr lang="pt-BR" sz="2000" dirty="0"/>
              <a:t>,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reorganização das carreiras</a:t>
            </a:r>
            <a:r>
              <a:rPr lang="pt-BR" sz="2000" dirty="0"/>
              <a:t>,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reestruturação dos sistemas de avaliação de desempenho</a:t>
            </a:r>
            <a:r>
              <a:rPr lang="pt-BR" sz="2000" dirty="0"/>
              <a:t>;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racionalização das normas para contratações temporárias</a:t>
            </a:r>
            <a:r>
              <a:rPr lang="pt-BR" sz="2000" dirty="0"/>
              <a:t>,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rediscussão das políticas remuneratórias, buscando transparência e respeito ao teto constitucional</a:t>
            </a:r>
            <a:r>
              <a:rPr lang="pt-BR" dirty="0"/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92855-2DF6-5F99-3A66-3723C8D17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422C49FB-C008-65A6-AAE2-A7E5E13E6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40B0743-6447-4F29-7EF7-67827AFA8ABF}"/>
              </a:ext>
            </a:extLst>
          </p:cNvPr>
          <p:cNvSpPr txBox="1"/>
          <p:nvPr/>
        </p:nvSpPr>
        <p:spPr>
          <a:xfrm>
            <a:off x="586596" y="292468"/>
            <a:ext cx="11168332" cy="579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O texto-base da reforma administrativa está organizado em 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três eixos principais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pt-BR" sz="2000" b="1" dirty="0"/>
              <a:t>3.  Ações estruturantes de racionalização da gestão</a:t>
            </a:r>
            <a:r>
              <a:rPr lang="pt-BR" sz="2000" dirty="0"/>
              <a:t>: propõe: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a </a:t>
            </a:r>
            <a:r>
              <a:rPr lang="pt-BR" sz="2000" b="1" dirty="0"/>
              <a:t>reorganização de processos e procedimentos administrativos para aumentar a eficiência e a segurança jurídica</a:t>
            </a:r>
            <a:r>
              <a:rPr lang="pt-BR" sz="2000" dirty="0"/>
              <a:t>,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discutir institutos como descentralização, autonomia administrativa das entidades públicas e a </a:t>
            </a:r>
            <a:r>
              <a:rPr lang="pt-BR" sz="2000" b="1" u="sng" dirty="0"/>
              <a:t>atuação do terceiro setor</a:t>
            </a:r>
            <a:r>
              <a:rPr lang="pt-BR" sz="2000" dirty="0"/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/>
              <a:t>- Proposta deverá ser dirigida às três esferas de governo.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b="1" dirty="0"/>
              <a:t>- “Supersalários”, verbas indenizatórias, “penduricalhos”, serão discutidos, mas não tratados.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b="1" dirty="0"/>
              <a:t>- Não será discutida a estabilidade dos atuais servidores. “Pode não ser necessária para todas as carreiras, mas para algumas, como as carreiras de Estado”. Outras formas de contratação não estatutárias (CLT, temporários, por exemplo).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084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91888-A580-A60A-FFA7-6D0315C0B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36C3BA06-C37E-ECD0-9F78-AD2634BC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617A54E-83FA-3E55-5170-1F727A9BBD63}"/>
              </a:ext>
            </a:extLst>
          </p:cNvPr>
          <p:cNvSpPr txBox="1"/>
          <p:nvPr/>
        </p:nvSpPr>
        <p:spPr>
          <a:xfrm>
            <a:off x="690113" y="404348"/>
            <a:ext cx="11041812" cy="517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proposições resultantes do GT serão as primeiras, outra virão, tratando de direito administrativo, direito de greve e gestão previdenciária unificada, além de restrições aos supersalários e criação de carreira técnica no Executivo federal.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Possibilidade de utilização de novo regime de contratação, aproveitando a decisão do STF (ADI 2135);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Revisão do estágio probatório;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Instituição de uma tabela única de remuneração para o serviço público federal;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Avaliação de desempenho não será vinculada à progressão na carreira;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de meritocracia, com criação de bônus individual, equivalente a 20% a 30% da remuneração do servidor (incluído na PEC a ser proposta).</a:t>
            </a:r>
          </a:p>
        </p:txBody>
      </p:sp>
    </p:spTree>
    <p:extLst>
      <p:ext uri="{BB962C8B-B14F-4D97-AF65-F5344CB8AC3E}">
        <p14:creationId xmlns:p14="http://schemas.microsoft.com/office/powerpoint/2010/main" val="37313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A5708-F63E-45A4-4994-C2FA26428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4BD32BA4-5FA9-0113-238D-5E3A48FA8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392BB92-9E7F-DA15-6776-D671EDFA4262}"/>
              </a:ext>
            </a:extLst>
          </p:cNvPr>
          <p:cNvSpPr txBox="1"/>
          <p:nvPr/>
        </p:nvSpPr>
        <p:spPr>
          <a:xfrm>
            <a:off x="224288" y="353052"/>
            <a:ext cx="11455878" cy="584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pagamento de bônus a aposentados;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limitado ao teto remuneratório, mas é tributado;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Alegação de possível diminuição de absenteísmo, de licenças médicas (bônus pago proporcional ao número de dias trabalhados).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custo total do pagamento de bônus não pode ultrapassar limite de gastos (pode significar congelamento salarial).</a:t>
            </a:r>
            <a:endParaRPr lang="pt-BR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Ministros do governo federal, secretários estaduais e municipais, magistrados e promotores poderão receber esse pagamento</a:t>
            </a:r>
            <a:endParaRPr lang="pt-BR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Possível pagamento de um 14º salário e até um 15º caso atinjam determinadas metas.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Aplicação de sistema de curva forçada (nem todos receberão o bônus);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5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27DE-3ED8-B21B-07DD-0EA82E11A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B74248F4-A52E-3D70-9E23-B030290A4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D3EF5AC-88A5-0619-0C4C-430B6235E7F1}"/>
              </a:ext>
            </a:extLst>
          </p:cNvPr>
          <p:cNvSpPr txBox="1"/>
          <p:nvPr/>
        </p:nvSpPr>
        <p:spPr>
          <a:xfrm>
            <a:off x="707366" y="193778"/>
            <a:ext cx="10972800" cy="517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Limitação do trabalho remoto;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Contratação de temporários em atividades não exclusivas de Estado</a:t>
            </a:r>
          </a:p>
          <a:p>
            <a:pPr marL="450215" indent="-450215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 cadastro nacional para contratação temporária de funcionários públicos, num modelo que será estendido a todos os entes.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Supersalários não são prioridade – não entra na proposta (“geraria uma economia inferior a medidas como a desvinculação do salário mínimo do benefício previdenciário”);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Possibilidade de regulamentação do 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PLP 409/2014 -Avaliação de Desempenho e da PEC 423/2018 - Contenção de despesas obrigatórias/demissão de servidores (ambos de autoria do deputado Pedro Paulo, coordenador do GT)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descarta ajuste fiscal dentro do “pacote”;</a:t>
            </a:r>
          </a:p>
        </p:txBody>
      </p:sp>
    </p:spTree>
    <p:extLst>
      <p:ext uri="{BB962C8B-B14F-4D97-AF65-F5344CB8AC3E}">
        <p14:creationId xmlns:p14="http://schemas.microsoft.com/office/powerpoint/2010/main" val="59229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02DA-87F3-FD4A-93D2-4B0F53901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CEB24244-E233-5414-28F9-38DF584C7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568BF2-EEC3-AB9A-30FD-34F22014E178}"/>
              </a:ext>
            </a:extLst>
          </p:cNvPr>
          <p:cNvSpPr txBox="1"/>
          <p:nvPr/>
        </p:nvSpPr>
        <p:spPr>
          <a:xfrm>
            <a:off x="0" y="1591853"/>
            <a:ext cx="12191999" cy="114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REFORMA ADMINISTRATIVA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700" dirty="0"/>
              <a:t>O QUE DIZ O MINISTÉRIO DA GESTÃO E INOVAÇÃO</a:t>
            </a:r>
          </a:p>
        </p:txBody>
      </p:sp>
    </p:spTree>
    <p:extLst>
      <p:ext uri="{BB962C8B-B14F-4D97-AF65-F5344CB8AC3E}">
        <p14:creationId xmlns:p14="http://schemas.microsoft.com/office/powerpoint/2010/main" val="383047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03E99-5A88-B087-8D38-B7CE7275F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7CC5DBEB-005E-4A29-09B2-3F3DEF1C4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67AB75EF-2B3D-C12B-AD6D-E9327C025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524794-3121-2656-56F8-F30F86DCEE94}"/>
              </a:ext>
            </a:extLst>
          </p:cNvPr>
          <p:cNvSpPr txBox="1"/>
          <p:nvPr/>
        </p:nvSpPr>
        <p:spPr>
          <a:xfrm>
            <a:off x="671422" y="287380"/>
            <a:ext cx="10849155" cy="6921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ministra da Gestão e Inovação, Esther Dweck, destacou nesta quarta-feira que a estabilidade no serviço público não deve servir como proteção para servidores que não desempenham suas funções adequadamente. Ela defendeu um modelo de progressão na carreira que reconheça e valorize o mérito dos bons profissionais, sem incentivar a competição entre os colegas.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dirty="0"/>
              <a:t>— Lembrando que na nossa visão a estabilidade é algo importantíssimo como defesa ao estado brasileiro, mas não pode ser </a:t>
            </a:r>
            <a:r>
              <a:rPr lang="pt-BR" sz="2000" dirty="0" err="1"/>
              <a:t>ser</a:t>
            </a:r>
            <a:r>
              <a:rPr lang="pt-BR" sz="2000" dirty="0"/>
              <a:t> um prêmio ao mau servidor, a nossa visão é estabilidade com a avaliação de desempenho, a gente tem que premiar os bons servidores, inclusive para que eles não sintam que estão carregando nas costas o serviço público. A gente é contra a competição de servidores, mas é a favor de uma boa avaliação de desempenho — disse Dweck.</a:t>
            </a:r>
          </a:p>
          <a:p>
            <a:pPr fontAlgn="auto">
              <a:lnSpc>
                <a:spcPct val="150000"/>
              </a:lnSpc>
              <a:spcAft>
                <a:spcPts val="800"/>
              </a:spcAft>
            </a:pPr>
            <a:r>
              <a:rPr lang="pt-BR" sz="2000" dirty="0"/>
              <a:t>Dweck defendeu que a eventual reforma não vise uma redução do estado.</a:t>
            </a:r>
          </a:p>
          <a:p>
            <a:pPr fontAlgn="auto">
              <a:lnSpc>
                <a:spcPct val="150000"/>
              </a:lnSpc>
              <a:spcAft>
                <a:spcPts val="800"/>
              </a:spcAft>
            </a:pPr>
            <a:r>
              <a:rPr lang="pt-BR" sz="2000" dirty="0"/>
              <a:t>— A gente não quis usar esse termo [reforma administrativa] porque a gente achava que ele vinha de uma visão muito reducionista do estado, de que reforma administrativa deveria ter como foco redução do estado, essa, em nenhum momento, é essa nossa visão.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0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C5F66-FABD-2604-7944-6EE48C9C3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A10D0E5D-B10C-CBDA-58C9-B80A28750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594A275E-6409-BB59-0ADE-0841FA93A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01E4388-4FF1-08AF-E8DE-210F29AB6D28}"/>
              </a:ext>
            </a:extLst>
          </p:cNvPr>
          <p:cNvSpPr txBox="1"/>
          <p:nvPr/>
        </p:nvSpPr>
        <p:spPr>
          <a:xfrm>
            <a:off x="0" y="1591853"/>
            <a:ext cx="12191999" cy="1725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REFORMA ADMINISTRATIVA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700" dirty="0"/>
              <a:t>PARTICIPAÇÃO DAS ENTIDADES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700" dirty="0"/>
              <a:t>REPRESENTATIVAS DOS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28517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28E9D-38CA-C171-DB4E-9B7C3911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1B50E734-3E02-7F47-1238-35A465750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34FAC29-A768-BB0E-A921-A46E727B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704" y="116456"/>
            <a:ext cx="7242591" cy="66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2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CB35E978-1505-4A89-083E-86DEB683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81"/>
            <a:ext cx="12192000" cy="6858000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DCBA114-1CFD-0CB0-5400-A7588926CB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778" b="15705"/>
          <a:stretch>
            <a:fillRect/>
          </a:stretch>
        </p:blipFill>
        <p:spPr>
          <a:xfrm>
            <a:off x="14288" y="-189781"/>
            <a:ext cx="11717638" cy="5779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81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8937E-426A-232F-D4BB-5ACFA7077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3D278BBA-F1B6-3C94-5DF9-7E1A8C26A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F7F74094-E2E5-9887-2914-849E6680FC14}"/>
              </a:ext>
            </a:extLst>
          </p:cNvPr>
          <p:cNvSpPr txBox="1">
            <a:spLocks/>
          </p:cNvSpPr>
          <p:nvPr/>
        </p:nvSpPr>
        <p:spPr>
          <a:xfrm>
            <a:off x="431321" y="191310"/>
            <a:ext cx="11490385" cy="5302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Desafios e perspectivas para a luta contra as reformas</a:t>
            </a:r>
            <a:endParaRPr lang="pt-BR" sz="2000" b="1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t-BR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Desafio: </a:t>
            </a:r>
            <a:r>
              <a:rPr lang="pt-BR" sz="2000" b="1" u="sng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Estar preparado para relação com o Congresso na atual legislatura</a:t>
            </a: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pt-BR" sz="2000" b="1" u="sng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Perfil mais conservador desde a redemocratização em 1985</a:t>
            </a:r>
            <a:endParaRPr lang="pt-BR" sz="2000" u="sng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Aft>
                <a:spcPts val="800"/>
              </a:spcAft>
            </a:pPr>
            <a:r>
              <a:rPr lang="pt-BR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Liberal</a:t>
            </a:r>
            <a:r>
              <a:rPr lang="pt-BR" sz="20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 ponto de vista econômico;</a:t>
            </a:r>
            <a:endParaRPr lang="pt-BR" sz="20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Aft>
                <a:spcPts val="800"/>
              </a:spcAft>
            </a:pPr>
            <a:r>
              <a:rPr lang="pt-BR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Fiscalista</a:t>
            </a:r>
            <a:r>
              <a:rPr lang="pt-BR" sz="20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 ponto de vista da gestão (corte de despesas públicas);</a:t>
            </a:r>
            <a:endParaRPr lang="pt-BR" sz="20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Aft>
                <a:spcPts val="800"/>
              </a:spcAft>
            </a:pPr>
            <a:r>
              <a:rPr lang="pt-BR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Conservador</a:t>
            </a:r>
            <a:r>
              <a:rPr lang="pt-BR" sz="20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 ponto de vista dos valores, costumes e comportamento;</a:t>
            </a:r>
            <a:endParaRPr lang="pt-BR" sz="20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Aft>
                <a:spcPts val="800"/>
              </a:spcAft>
            </a:pPr>
            <a:r>
              <a:rPr lang="pt-BR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à direita</a:t>
            </a:r>
            <a:r>
              <a:rPr lang="pt-BR" sz="20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 ponto de vista ideológico, com segmento significativo da </a:t>
            </a:r>
            <a:r>
              <a:rPr lang="pt-BR" sz="2000" dirty="0" err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extrea-direita</a:t>
            </a:r>
            <a:r>
              <a:rPr lang="pt-BR" sz="20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e</a:t>
            </a:r>
            <a:endParaRPr lang="pt-BR" sz="20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Aft>
                <a:spcPts val="800"/>
              </a:spcAft>
            </a:pPr>
            <a:r>
              <a:rPr lang="pt-BR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Atrasado,</a:t>
            </a:r>
            <a:r>
              <a:rPr lang="pt-BR" sz="20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 relação aos direitos humanos, tratamento de setores considerados minorias e ao meio ambiente.</a:t>
            </a:r>
            <a:endParaRPr lang="pt-BR" sz="20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3047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B886C-0589-927A-A0A0-73F42BDEF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7548C0BA-3ACD-113F-ACA1-92B9FA7B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8F1592A-79D2-A0F1-CAD9-AD1219D7612A}"/>
              </a:ext>
            </a:extLst>
          </p:cNvPr>
          <p:cNvSpPr txBox="1"/>
          <p:nvPr/>
        </p:nvSpPr>
        <p:spPr>
          <a:xfrm>
            <a:off x="172528" y="0"/>
            <a:ext cx="12019472" cy="7024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algn="ctr">
              <a:spcBef>
                <a:spcPts val="600"/>
              </a:spcBef>
              <a:spcAft>
                <a:spcPts val="600"/>
              </a:spcAft>
            </a:pP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Base do governo Lula no Congresso na legislatura 2023 / 2027</a:t>
            </a:r>
            <a:endParaRPr lang="pt-BR" sz="2000" b="1" u="sng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44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20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Câmara dos Deputados: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2844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• </a:t>
            </a:r>
            <a:r>
              <a:rPr lang="pt-BR" sz="20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apoio consistente (situação)</a:t>
            </a: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</a:t>
            </a:r>
            <a:endParaRPr lang="pt-BR" sz="2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44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u="sng" dirty="0">
                <a:effectLst/>
                <a:ea typeface="Times New Roman" panose="02020603050405020304" pitchFamily="18" charset="0"/>
              </a:rPr>
              <a:t>140 deputados</a:t>
            </a: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PT(69), PDT(17), PSB(14), PSol + Rede(14), PCdoB(6), Avante(7), PV(6) e Solidariedade + Pros (7) = </a:t>
            </a:r>
            <a:r>
              <a:rPr lang="pt-BR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27,29%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2844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• </a:t>
            </a:r>
            <a:r>
              <a:rPr lang="pt-BR" sz="20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apoio condicionado (independentes)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2844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206 deputados</a:t>
            </a: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União (59), PSD (42), MDB (42), Republicanos (40), Podemos + PSC (18), Patriota + PTB (5) = </a:t>
            </a:r>
            <a:r>
              <a:rPr lang="pt-BR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40,16%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2844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• </a:t>
            </a:r>
            <a:r>
              <a:rPr lang="pt-BR" sz="20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oposição</a:t>
            </a:r>
            <a:endParaRPr lang="pt-BR" sz="2000" b="1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44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u="sng" dirty="0">
                <a:effectLst/>
                <a:ea typeface="Times New Roman" panose="02020603050405020304" pitchFamily="18" charset="0"/>
              </a:rPr>
              <a:t>167 deputados</a:t>
            </a: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PL (99), PP (47), do PSDB + Cidadania (18) Novo (3) = </a:t>
            </a:r>
            <a:r>
              <a:rPr lang="pt-BR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32,55%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2844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Situação + independentes = </a:t>
            </a:r>
            <a:r>
              <a:rPr lang="pt-BR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346 (67,45%)</a:t>
            </a:r>
            <a:endParaRPr lang="pt-BR" sz="20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28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Aprovação de Emenda Constitucional = </a:t>
            </a:r>
            <a:r>
              <a:rPr lang="pt-B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308 votos (60%)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99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61347-81E4-47BF-6437-B0F3C5840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79701BCB-30F2-00C2-0AB2-16F4D4C3A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A414523-372E-E64A-5D62-6F7BDE9B0376}"/>
              </a:ext>
            </a:extLst>
          </p:cNvPr>
          <p:cNvSpPr txBox="1"/>
          <p:nvPr/>
        </p:nvSpPr>
        <p:spPr>
          <a:xfrm>
            <a:off x="516877" y="228123"/>
            <a:ext cx="11158245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algn="ctr">
              <a:spcBef>
                <a:spcPts val="600"/>
              </a:spcBef>
              <a:spcAft>
                <a:spcPts val="600"/>
              </a:spcAft>
            </a:pP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Base do governo Lula no Congresso na legislatura 2023 / 2027</a:t>
            </a:r>
            <a:endParaRPr lang="pt-BR" sz="2000" b="1" u="sng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4400">
              <a:spcBef>
                <a:spcPts val="600"/>
              </a:spcBef>
              <a:spcAft>
                <a:spcPts val="600"/>
              </a:spcAft>
            </a:pPr>
            <a:r>
              <a:rPr lang="pt-BR" sz="20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Senado Federal:</a:t>
            </a:r>
          </a:p>
          <a:p>
            <a:pPr marL="284400">
              <a:spcBef>
                <a:spcPts val="600"/>
              </a:spcBef>
              <a:spcAft>
                <a:spcPts val="600"/>
              </a:spcAft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284400" algn="l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• </a:t>
            </a:r>
            <a:r>
              <a:rPr lang="pt-BR" sz="20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apoio consistente (situação)</a:t>
            </a: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</a:t>
            </a:r>
            <a:endParaRPr lang="pt-BR" sz="2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4400" algn="l">
              <a:spcBef>
                <a:spcPts val="600"/>
              </a:spcBef>
              <a:spcAft>
                <a:spcPts val="600"/>
              </a:spcAft>
            </a:pPr>
            <a:r>
              <a:rPr lang="pt-BR" sz="2000" b="1" u="sng" dirty="0">
                <a:effectLst/>
                <a:ea typeface="Times New Roman" panose="02020603050405020304" pitchFamily="18" charset="0"/>
              </a:rPr>
              <a:t>15 senadores</a:t>
            </a: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PT (9), PDT (3), PSB (1), Rede (1) e Pros (1) = </a:t>
            </a:r>
            <a:r>
              <a:rPr lang="pt-BR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18,52%</a:t>
            </a:r>
          </a:p>
          <a:p>
            <a:pPr marL="284400" algn="l">
              <a:spcBef>
                <a:spcPts val="600"/>
              </a:spcBef>
              <a:spcAft>
                <a:spcPts val="600"/>
              </a:spcAft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284400" algn="l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• </a:t>
            </a:r>
            <a:r>
              <a:rPr lang="pt-BR" sz="20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apoio condicionado (independentes)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284400" algn="l">
              <a:spcBef>
                <a:spcPts val="600"/>
              </a:spcBef>
              <a:spcAft>
                <a:spcPts val="600"/>
              </a:spcAft>
            </a:pPr>
            <a:r>
              <a:rPr lang="pt-BR" sz="2000" b="1" u="sng" dirty="0">
                <a:ea typeface="Times New Roman" panose="02020603050405020304" pitchFamily="18" charset="0"/>
              </a:rPr>
              <a:t>35</a:t>
            </a:r>
            <a:r>
              <a:rPr lang="pt-BR" sz="2000" b="1" u="sng" dirty="0">
                <a:effectLst/>
                <a:ea typeface="Times New Roman" panose="02020603050405020304" pitchFamily="18" charset="0"/>
              </a:rPr>
              <a:t> senadores</a:t>
            </a: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PSD (11), MDB (10), União (10), Republicanos (3) e Cidadania (1) =</a:t>
            </a:r>
            <a:r>
              <a:rPr lang="pt-B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43,21</a:t>
            </a:r>
            <a:r>
              <a:rPr lang="pt-BR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%</a:t>
            </a:r>
          </a:p>
          <a:p>
            <a:pPr marL="284400" algn="l">
              <a:spcBef>
                <a:spcPts val="600"/>
              </a:spcBef>
              <a:spcAft>
                <a:spcPts val="600"/>
              </a:spcAft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284400" algn="l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• </a:t>
            </a:r>
            <a:r>
              <a:rPr lang="pt-BR" sz="20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oposição</a:t>
            </a:r>
            <a:endParaRPr lang="pt-BR" sz="2000" b="1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4400" algn="l">
              <a:spcBef>
                <a:spcPts val="600"/>
              </a:spcBef>
              <a:spcAft>
                <a:spcPts val="600"/>
              </a:spcAft>
            </a:pPr>
            <a:r>
              <a:rPr lang="pt-BR" sz="2000" b="1" u="sng" dirty="0">
                <a:effectLst/>
                <a:ea typeface="Times New Roman" panose="02020603050405020304" pitchFamily="18" charset="0"/>
              </a:rPr>
              <a:t>31 senadores</a:t>
            </a: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PL (14), PP (6), Podemos (6), PSDB (4) e PSC (1) =</a:t>
            </a:r>
            <a:r>
              <a:rPr lang="pt-B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37,04%</a:t>
            </a:r>
          </a:p>
          <a:p>
            <a:pPr marL="284400" indent="449580" algn="l">
              <a:spcBef>
                <a:spcPts val="600"/>
              </a:spcBef>
              <a:spcAft>
                <a:spcPts val="600"/>
              </a:spcAft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284400" algn="l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Situação + independentes = </a:t>
            </a:r>
            <a:r>
              <a:rPr lang="pt-BR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50 (61,73%)</a:t>
            </a:r>
            <a:endParaRPr lang="pt-BR" sz="20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284400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Aprovação de Emenda Constitucional = </a:t>
            </a:r>
            <a:r>
              <a:rPr lang="pt-B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49 votos (60%)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04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78DA8-9935-5501-35C9-A4143862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177BC1B6-7973-94BA-D297-CBD5CF9D8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5B02D5D-F451-CDAC-C9E4-F4CB7EA9E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547731"/>
              </p:ext>
            </p:extLst>
          </p:nvPr>
        </p:nvGraphicFramePr>
        <p:xfrm>
          <a:off x="1447800" y="538825"/>
          <a:ext cx="9296400" cy="578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9736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A7694-D833-3425-B143-C20D8E9ED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78FB5FFD-0FCC-F7D0-9FE4-0BD9D2882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A2D7267-C73D-2BCB-0C52-7FBBF4875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457987"/>
              </p:ext>
            </p:extLst>
          </p:nvPr>
        </p:nvGraphicFramePr>
        <p:xfrm>
          <a:off x="1519767" y="504958"/>
          <a:ext cx="9152466" cy="5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00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11CE0-65CC-2FD6-D4B9-BD4D5FF4A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BAEB4991-7DB0-3466-B410-EF75832E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1B2773E-E9F7-999A-3A2B-1A3D046A3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220745"/>
              </p:ext>
            </p:extLst>
          </p:nvPr>
        </p:nvGraphicFramePr>
        <p:xfrm>
          <a:off x="1557867" y="513425"/>
          <a:ext cx="9076266" cy="583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837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41E12-C510-0D91-00B9-316FAA336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119C7A37-3D80-4CFF-528D-113E82A6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410E35E-2F64-5374-720B-CCAEC5F2A4AE}"/>
              </a:ext>
            </a:extLst>
          </p:cNvPr>
          <p:cNvSpPr txBox="1">
            <a:spLocks/>
          </p:cNvSpPr>
          <p:nvPr/>
        </p:nvSpPr>
        <p:spPr>
          <a:xfrm>
            <a:off x="3311369" y="217453"/>
            <a:ext cx="5569259" cy="54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u="sng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Principais bancadas temáticas na Câmara dos Deputados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BA35E07-CBFF-E51A-8626-CA57B4488946}"/>
              </a:ext>
            </a:extLst>
          </p:cNvPr>
          <p:cNvGraphicFramePr>
            <a:graphicFrameLocks/>
          </p:cNvGraphicFramePr>
          <p:nvPr/>
        </p:nvGraphicFramePr>
        <p:xfrm>
          <a:off x="1949223" y="1154601"/>
          <a:ext cx="8293553" cy="537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7988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48D3-ED52-1DCB-99C7-DE3475D8F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7146416A-2FD6-2DF2-29AC-F9D1AC3F2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E55976-A348-96C2-4F77-20C99187146B}"/>
              </a:ext>
            </a:extLst>
          </p:cNvPr>
          <p:cNvSpPr txBox="1">
            <a:spLocks/>
          </p:cNvSpPr>
          <p:nvPr/>
        </p:nvSpPr>
        <p:spPr>
          <a:xfrm>
            <a:off x="3666476" y="227522"/>
            <a:ext cx="4859045" cy="54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u="sng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Principais bancadas temáticas no Senado Federal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42E1580-84C1-E623-BC14-025324599698}"/>
              </a:ext>
            </a:extLst>
          </p:cNvPr>
          <p:cNvGraphicFramePr>
            <a:graphicFrameLocks/>
          </p:cNvGraphicFramePr>
          <p:nvPr/>
        </p:nvGraphicFramePr>
        <p:xfrm>
          <a:off x="2047874" y="1167868"/>
          <a:ext cx="8096251" cy="536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887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1CC9-FE7A-0089-FC3C-DD7734E3D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C6EE42BB-EB47-0C82-E897-A15C12E4F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BF42D9-140A-1CDF-78EC-2F72CBCE9CF6}"/>
              </a:ext>
            </a:extLst>
          </p:cNvPr>
          <p:cNvSpPr txBox="1">
            <a:spLocks/>
          </p:cNvSpPr>
          <p:nvPr/>
        </p:nvSpPr>
        <p:spPr>
          <a:xfrm>
            <a:off x="3457852" y="192010"/>
            <a:ext cx="5276295" cy="54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u="sng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Principais bancadas temáticas no Congresso Nacional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DF358C6-92E3-C32C-2351-3951518E1812}"/>
              </a:ext>
            </a:extLst>
          </p:cNvPr>
          <p:cNvGraphicFramePr>
            <a:graphicFrameLocks/>
          </p:cNvGraphicFramePr>
          <p:nvPr/>
        </p:nvGraphicFramePr>
        <p:xfrm>
          <a:off x="1853972" y="1194743"/>
          <a:ext cx="8484056" cy="533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8103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B36F-8329-CFCB-E73A-B7DB2B1A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98BCA0D9-10B1-3D80-32D7-05F293F86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55EC02-138E-5151-7AE3-8122261C48B3}"/>
              </a:ext>
            </a:extLst>
          </p:cNvPr>
          <p:cNvSpPr txBox="1">
            <a:spLocks/>
          </p:cNvSpPr>
          <p:nvPr/>
        </p:nvSpPr>
        <p:spPr>
          <a:xfrm>
            <a:off x="3409950" y="37203"/>
            <a:ext cx="537210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>
                <a:latin typeface="+mn-lt"/>
              </a:rPr>
              <a:t>Perfil profissional – Câmara dos Deputados -  2023/2027</a:t>
            </a:r>
            <a:endParaRPr lang="pt-BR" sz="1800" dirty="0">
              <a:latin typeface="+mn-lt"/>
            </a:endParaRPr>
          </a:p>
        </p:txBody>
      </p:sp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F9C74CDB-A5F7-596A-7CEB-B56765636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85" y="418203"/>
            <a:ext cx="8232565" cy="64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1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750B7-474F-2B73-C00F-2A5C931C2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180B7487-7DB0-223F-5254-D89BB6588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23D2DEC-BBC4-E8B2-1162-5D0802AAA0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" r="18366" b="20320"/>
          <a:stretch>
            <a:fillRect/>
          </a:stretch>
        </p:blipFill>
        <p:spPr>
          <a:xfrm>
            <a:off x="0" y="-120769"/>
            <a:ext cx="10903789" cy="60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71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47606-FCAA-A34A-001C-65F8890BF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B09C7BDF-0061-B9F6-DC63-38A4F7345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835080-9335-965E-19F9-6B68E856C400}"/>
              </a:ext>
            </a:extLst>
          </p:cNvPr>
          <p:cNvSpPr txBox="1">
            <a:spLocks/>
          </p:cNvSpPr>
          <p:nvPr/>
        </p:nvSpPr>
        <p:spPr>
          <a:xfrm>
            <a:off x="3714008" y="37203"/>
            <a:ext cx="4763983" cy="38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>
                <a:latin typeface="+mn-lt"/>
              </a:rPr>
              <a:t>Perfil profissional – Senado Federal - 2023/2027</a:t>
            </a:r>
            <a:endParaRPr lang="pt-BR" sz="1800" dirty="0">
              <a:latin typeface="+mn-lt"/>
            </a:endParaRPr>
          </a:p>
        </p:txBody>
      </p:sp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D2E2DF23-773C-7B4C-5D54-E053A19F7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29" y="1092200"/>
            <a:ext cx="889254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5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D441B-1E75-82E7-E128-343684349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CD1A0104-5053-A056-2476-C425CEE5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E4A261-9A7C-616E-AE72-D5331ABDADCB}"/>
              </a:ext>
            </a:extLst>
          </p:cNvPr>
          <p:cNvSpPr txBox="1">
            <a:spLocks/>
          </p:cNvSpPr>
          <p:nvPr/>
        </p:nvSpPr>
        <p:spPr>
          <a:xfrm>
            <a:off x="2978458" y="0"/>
            <a:ext cx="6235084" cy="54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u="sng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do governo Lula no Congresso na legislatura 2023 / 2027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Espaço Reservado para Conteúdo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0F399515-B02A-7298-81DE-29D160BB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650" y="668009"/>
            <a:ext cx="3314700" cy="60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58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6FE36-1B33-848E-5ADA-89AA4538F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832F85EA-67C5-4A59-F47D-0008957CC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0123FB-B18E-1A49-D2FF-B3217143E6D8}"/>
              </a:ext>
            </a:extLst>
          </p:cNvPr>
          <p:cNvSpPr txBox="1">
            <a:spLocks/>
          </p:cNvSpPr>
          <p:nvPr/>
        </p:nvSpPr>
        <p:spPr>
          <a:xfrm>
            <a:off x="2978458" y="0"/>
            <a:ext cx="6235084" cy="54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u="sng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do governo Lula no Congresso na legislatura 2023 / 2027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43E804B-2921-976F-81EE-7F1E8F787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4" t="4431" r="49792" b="6631"/>
          <a:stretch/>
        </p:blipFill>
        <p:spPr bwMode="auto">
          <a:xfrm>
            <a:off x="4280344" y="658561"/>
            <a:ext cx="3631312" cy="5540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5571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69287-330F-358F-21E6-F16E1A4CF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5234CA80-A1EC-AF97-5F77-A0C40E9A8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EA01ED7-EBD0-887F-CB7B-61984285E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7" r="2780"/>
          <a:stretch>
            <a:fillRect/>
          </a:stretch>
        </p:blipFill>
        <p:spPr>
          <a:xfrm>
            <a:off x="0" y="0"/>
            <a:ext cx="10955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37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99715-800F-E4CB-124C-EF0744480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B035A9FA-EBA5-CDA2-6A29-9F3C1DAE6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6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4F7C49E-26B7-4471-0DFC-7828F5DB0F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6" r="2509"/>
          <a:stretch>
            <a:fillRect/>
          </a:stretch>
        </p:blipFill>
        <p:spPr>
          <a:xfrm>
            <a:off x="0" y="0"/>
            <a:ext cx="1088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1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6099E-6E63-FBAC-C392-0764C1C89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090BEEFD-CFA5-B47B-B54E-953107C61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12658BE-1F0A-DBF0-CAA2-23A517F5EE03}"/>
              </a:ext>
            </a:extLst>
          </p:cNvPr>
          <p:cNvSpPr txBox="1"/>
          <p:nvPr/>
        </p:nvSpPr>
        <p:spPr>
          <a:xfrm>
            <a:off x="448574" y="2600471"/>
            <a:ext cx="11438625" cy="165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“NO BRASIL O ESTADO NÃ0 É GRANDE DEMAIS PARA OS PROBLEMAS QUE EXISTEM NO BRASIL”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Celso Furtado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1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BCC80AA-11DC-043C-1339-7A5195820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-112" r="28910" b="83914"/>
          <a:stretch>
            <a:fillRect/>
          </a:stretch>
        </p:blipFill>
        <p:spPr>
          <a:xfrm>
            <a:off x="3811442" y="2178811"/>
            <a:ext cx="4569115" cy="25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5C840-56BA-FE29-7D76-57AA8C154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0CFB1334-C970-CF40-0EA9-AE552E601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CE49108-511B-7862-7FF1-5C6916DF2B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0" t="2028" r="14715" b="21794"/>
          <a:stretch>
            <a:fillRect/>
          </a:stretch>
        </p:blipFill>
        <p:spPr>
          <a:xfrm>
            <a:off x="0" y="0"/>
            <a:ext cx="11631235" cy="59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4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5CCAF-FD1B-ED34-CAA9-160640C56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C11B6D32-7CF1-1453-13AE-5A9B1FE7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05CE32A-BAC9-AA97-CAAC-E47747ECC7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8" t="5095" r="5437" b="3707"/>
          <a:stretch>
            <a:fillRect/>
          </a:stretch>
        </p:blipFill>
        <p:spPr>
          <a:xfrm>
            <a:off x="0" y="189781"/>
            <a:ext cx="10990053" cy="6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821BE-6AAD-8C40-AF2F-B81E1A44D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0FF2907E-DBFE-6F3B-F2C6-B20345E22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7DE6788-3114-88CF-A8D9-C9E37D55D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09" b="13711"/>
          <a:stretch>
            <a:fillRect/>
          </a:stretch>
        </p:blipFill>
        <p:spPr>
          <a:xfrm>
            <a:off x="19471" y="0"/>
            <a:ext cx="11677948" cy="59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7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C74CD-DE00-BFFE-CA77-9A37C4DB7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16C97753-C94F-9F9A-FFD4-60651B84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82ACE31-4F8E-9C44-725A-90A66D6A17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57" b="13459"/>
          <a:stretch>
            <a:fillRect/>
          </a:stretch>
        </p:blipFill>
        <p:spPr>
          <a:xfrm>
            <a:off x="18393" y="0"/>
            <a:ext cx="11868807" cy="59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D1F50-7FE2-EFE0-FFE7-C9309EFD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3722C2FF-46CB-5396-2750-7E359DCD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1245E9F-6CB3-B66F-582D-D39C5DBBF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" y="-138023"/>
            <a:ext cx="12154437" cy="55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3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F806-3003-0CB0-2DF2-8E883C12E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246D4200-C909-0CAF-52DC-DE416188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AD2552-3488-C8A2-AA8F-DC2B6D883C4B}"/>
              </a:ext>
            </a:extLst>
          </p:cNvPr>
          <p:cNvSpPr txBox="1"/>
          <p:nvPr/>
        </p:nvSpPr>
        <p:spPr>
          <a:xfrm>
            <a:off x="549215" y="325716"/>
            <a:ext cx="11093569" cy="6716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PL 1466/2025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reajuste dos servidores do Executivo federal (efetivos e comissionados), </a:t>
            </a:r>
            <a:r>
              <a:rPr lang="pt-BR" sz="2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altera as regras do Sistema de Desenvolvimento na Carreira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entre outras questões.</a:t>
            </a:r>
          </a:p>
          <a:p>
            <a:pPr>
              <a:lnSpc>
                <a:spcPct val="150000"/>
              </a:lnSpc>
            </a:pPr>
            <a:r>
              <a:rPr lang="pt-BR" sz="2000" b="1" u="sng" dirty="0"/>
              <a:t>Retirados do PL: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- Todas as garantias que podem gerar direito futuro;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- Pontos referentes a desenvolvimento nas carreiras;</a:t>
            </a:r>
          </a:p>
          <a:p>
            <a:pPr>
              <a:lnSpc>
                <a:spcPct val="150000"/>
              </a:lnSpc>
            </a:pPr>
            <a:r>
              <a:rPr lang="pt-BR" sz="2000" b="1" u="sng" dirty="0"/>
              <a:t>Proposta relativas aos pontos retirados do PL: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- Reorganização de cargos, mecanismos para progressão e promoção baseados em desempenho;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- Gratificações de desempenho baseadas em metas e resultados (meritocracia).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(No PL eram individuais e vinculadas à aposentadoria);</a:t>
            </a:r>
          </a:p>
          <a:p>
            <a:pPr>
              <a:lnSpc>
                <a:spcPct val="150000"/>
              </a:lnSpc>
            </a:pPr>
            <a:r>
              <a:rPr lang="pt-BR" sz="2000" b="1" u="sng" dirty="0"/>
              <a:t>Pretexto para discussão no GT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A parte retirada do PL 1466/2025, além das emendas apresentadas ao PL.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Na verdade, a parte retirada trata de pontos que são tratados em documentos prévios do GT.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1572</Words>
  <Application>Microsoft Office PowerPoint</Application>
  <PresentationFormat>Widescreen</PresentationFormat>
  <Paragraphs>167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Vladimir Nepomuceno</dc:creator>
  <cp:lastModifiedBy>Vladimir Nepomuceno</cp:lastModifiedBy>
  <cp:revision>6</cp:revision>
  <dcterms:created xsi:type="dcterms:W3CDTF">2025-07-26T23:27:35Z</dcterms:created>
  <dcterms:modified xsi:type="dcterms:W3CDTF">2025-07-29T10:19:29Z</dcterms:modified>
</cp:coreProperties>
</file>